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1"/>
  </p:notesMasterIdLst>
  <p:sldIdLst>
    <p:sldId id="256" r:id="rId2"/>
    <p:sldId id="257" r:id="rId3"/>
    <p:sldId id="258" r:id="rId4"/>
    <p:sldId id="262" r:id="rId5"/>
    <p:sldId id="261" r:id="rId6"/>
    <p:sldId id="263" r:id="rId7"/>
    <p:sldId id="265" r:id="rId8"/>
    <p:sldId id="264" r:id="rId9"/>
    <p:sldId id="266" r:id="rId10"/>
    <p:sldId id="259" r:id="rId11"/>
    <p:sldId id="260" r:id="rId12"/>
    <p:sldId id="267" r:id="rId13"/>
    <p:sldId id="269" r:id="rId14"/>
    <p:sldId id="271" r:id="rId15"/>
    <p:sldId id="273" r:id="rId16"/>
    <p:sldId id="272" r:id="rId17"/>
    <p:sldId id="274" r:id="rId18"/>
    <p:sldId id="270" r:id="rId19"/>
    <p:sldId id="268" r:id="rId20"/>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186885-3773-43E9-80BB-EA51A555CA67}" type="datetimeFigureOut">
              <a:rPr lang="en-US" smtClean="0"/>
              <a:pPr/>
              <a:t>9/22/2014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9EE8E3-0901-406C-95D8-B2592B36BA9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9EE8E3-0901-406C-95D8-B2592B36BA9B}" type="slidenum">
              <a:rPr lang="en-US" smtClean="0"/>
              <a:pPr/>
              <a:t>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9EE8E3-0901-406C-95D8-B2592B36BA9B}"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28/11/1435</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28/11/1435</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28/11/1435</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b="1">
                <a:solidFill>
                  <a:srgbClr val="7030A0"/>
                </a:solidFill>
              </a:defRPr>
            </a:lvl1pPr>
          </a:lstStyle>
          <a:p>
            <a:r>
              <a:rPr lang="ar-SA" dirty="0" smtClean="0"/>
              <a:t>انقر لتحرير نمط العنوان الرئيسي</a:t>
            </a:r>
            <a:endParaRPr lang="ar-SA" dirty="0"/>
          </a:p>
        </p:txBody>
      </p:sp>
      <p:sp>
        <p:nvSpPr>
          <p:cNvPr id="3" name="عنصر نائب للمحتوى 2"/>
          <p:cNvSpPr>
            <a:spLocks noGrp="1"/>
          </p:cNvSpPr>
          <p:nvPr>
            <p:ph idx="1"/>
          </p:nvPr>
        </p:nvSpPr>
        <p:spPr/>
        <p:txBody>
          <a:bodyPr>
            <a:normAutofit/>
          </a:bodyPr>
          <a:lstStyle>
            <a:lvl1pPr>
              <a:defRPr sz="4000">
                <a:solidFill>
                  <a:schemeClr val="tx2"/>
                </a:solidFill>
                <a:latin typeface="Sakkal Majalla" pitchFamily="2" charset="-78"/>
                <a:cs typeface="Sakkal Majalla" pitchFamily="2" charset="-78"/>
              </a:defRPr>
            </a:lvl1pPr>
            <a:lvl2pPr>
              <a:defRPr sz="3600">
                <a:solidFill>
                  <a:schemeClr val="tx2"/>
                </a:solidFill>
                <a:latin typeface="Sakkal Majalla" pitchFamily="2" charset="-78"/>
                <a:cs typeface="Sakkal Majalla" pitchFamily="2" charset="-78"/>
              </a:defRPr>
            </a:lvl2pPr>
            <a:lvl3pPr>
              <a:defRPr sz="3200">
                <a:solidFill>
                  <a:schemeClr val="tx2"/>
                </a:solidFill>
                <a:latin typeface="Sakkal Majalla" pitchFamily="2" charset="-78"/>
                <a:cs typeface="Sakkal Majalla" pitchFamily="2" charset="-78"/>
              </a:defRPr>
            </a:lvl3pPr>
            <a:lvl4pPr>
              <a:defRPr sz="2800">
                <a:solidFill>
                  <a:schemeClr val="tx2"/>
                </a:solidFill>
                <a:latin typeface="Sakkal Majalla" pitchFamily="2" charset="-78"/>
                <a:cs typeface="Sakkal Majalla" pitchFamily="2" charset="-78"/>
              </a:defRPr>
            </a:lvl4pPr>
            <a:lvl5pPr>
              <a:defRPr sz="2800">
                <a:solidFill>
                  <a:schemeClr val="tx2"/>
                </a:solidFill>
                <a:latin typeface="Sakkal Majalla" pitchFamily="2" charset="-78"/>
                <a:cs typeface="Sakkal Majalla" pitchFamily="2" charset="-78"/>
              </a:defRPr>
            </a:lvl5pPr>
          </a:lstStyle>
          <a:p>
            <a:pPr lvl="0"/>
            <a:r>
              <a:rPr lang="ar-SA" dirty="0" smtClean="0"/>
              <a:t>انقر لتحرير أنماط النص الرئيسي</a:t>
            </a:r>
          </a:p>
          <a:p>
            <a:pPr lvl="1"/>
            <a:r>
              <a:rPr lang="ar-SA" dirty="0" smtClean="0"/>
              <a:t>المستوى الثاني</a:t>
            </a:r>
          </a:p>
          <a:p>
            <a:pPr lvl="2"/>
            <a:r>
              <a:rPr lang="ar-SA" dirty="0" smtClean="0"/>
              <a:t>المستوى الثالث</a:t>
            </a:r>
          </a:p>
          <a:p>
            <a:pPr lvl="3"/>
            <a:r>
              <a:rPr lang="ar-SA" dirty="0" smtClean="0"/>
              <a:t>المستوى الرابع</a:t>
            </a:r>
          </a:p>
          <a:p>
            <a:pPr lvl="4"/>
            <a:r>
              <a:rPr lang="ar-SA" dirty="0" smtClean="0"/>
              <a:t>المستوى الخامس</a:t>
            </a:r>
            <a:endParaRPr lang="ar-SA" dirty="0"/>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28/11/1435</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cxnSp>
        <p:nvCxnSpPr>
          <p:cNvPr id="8" name="Straight Connector 7"/>
          <p:cNvCxnSpPr/>
          <p:nvPr userDrawn="1"/>
        </p:nvCxnSpPr>
        <p:spPr>
          <a:xfrm>
            <a:off x="500034" y="1428736"/>
            <a:ext cx="8215370" cy="1588"/>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28/11/1435</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28/11/1435</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28/11/1435</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28/11/1435</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28/11/1435</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28/11/1435</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28/11/1435</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28/11/1435</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pic>
        <p:nvPicPr>
          <p:cNvPr id="8" name="Picture 2" descr="http://www.squ.edu.om/Portals/_default/Skins/UniversitySkin/js/banner/4.jpg"/>
          <p:cNvPicPr>
            <a:picLocks noChangeAspect="1" noChangeArrowheads="1"/>
          </p:cNvPicPr>
          <p:nvPr userDrawn="1"/>
        </p:nvPicPr>
        <p:blipFill>
          <a:blip r:embed="rId13"/>
          <a:srcRect t="50001"/>
          <a:stretch>
            <a:fillRect/>
          </a:stretch>
        </p:blipFill>
        <p:spPr bwMode="auto">
          <a:xfrm>
            <a:off x="0" y="6215082"/>
            <a:ext cx="9144000" cy="642918"/>
          </a:xfrm>
          <a:prstGeom prst="rect">
            <a:avLst/>
          </a:prstGeom>
          <a:noFill/>
        </p:spPr>
      </p:pic>
      <p:pic>
        <p:nvPicPr>
          <p:cNvPr id="9" name="Picture 2" descr="http://www.squ.edu.om/Portals/_default/Skins/UniversitySkin/js/banner/4.jpg"/>
          <p:cNvPicPr>
            <a:picLocks noChangeAspect="1" noChangeArrowheads="1"/>
          </p:cNvPicPr>
          <p:nvPr userDrawn="1"/>
        </p:nvPicPr>
        <p:blipFill>
          <a:blip r:embed="rId13"/>
          <a:srcRect b="83335"/>
          <a:stretch>
            <a:fillRect/>
          </a:stretch>
        </p:blipFill>
        <p:spPr bwMode="auto">
          <a:xfrm>
            <a:off x="0" y="0"/>
            <a:ext cx="9144000" cy="285728"/>
          </a:xfrm>
          <a:prstGeom prst="rect">
            <a:avLst/>
          </a:prstGeom>
          <a:noFill/>
        </p:spPr>
      </p:pic>
      <p:sp>
        <p:nvSpPr>
          <p:cNvPr id="24580" name="AutoShape 4" descr="data:image/jpeg;base64,/9j/4AAQSkZJRgABAQAAAQABAAD/2wCEAAkGBxITEhQUERMVFhMWFRkXFRUSFR0ZFxgcIBoYFxghGRwcICogHxslHRcYITUhJy0rLjovFx8zODQvNygtLisBCgoKDg0OGxAQGywlHyY1LC40Li03LDY3NC83NzIsNzctLjc3LDYxLzIsLCw3MiwyMDIsNCwuLDUtLC0wLDEtNP/AABEIALEBHAMBIgACEQEDEQH/xAAcAAEAAgMBAQEAAAAAAAAAAAAABQcCBAYDAQj/xABHEAACAQMCBAMEBgYGCQUBAAABAgMABBESIQUGMUETIlEHMmFxFCNUYoGRFTNCUrHRFhc1cnOTJCZjdYKhs8HwJTZDU5II/8QAGgEBAAMBAQEAAAAAAAAAAAAAAAIDBAEFBv/EADQRAAIBAgIGCAUEAwAAAAAAAAABAgMRBCESMVFhcaETIjJBkbHB8AUjM4HRFHLC4SQ0Qv/aAAwDAQACEQMRAD8AvGlKUApSlAKUpQClKUApSlAKUpQClKUApVNc5XaXV/PJmUx24jtYxbyMjPLqLS6SrL7pcKcnA0H0qLv7UxLm5i4mikEL49y4VjjZf1vVjhQemWUZ3Gc0sSlJpRk7bLfksVO6TbSLo4tx21tl1XM8UQ/2jgE/IdSfgK4u/wDaPLIR+j7QyRg5Mt0xgEg/dhUjVk/vMABjoa5a75bks4JLoWMCqiF9fiGSQjGc5ZQR69d8Y6kV2fCeSreWNJLqRpmcAqH0gRk/uLjAcfvY1DcZpp15u0Y6O958l+TtoLW78Dc4R7RbKUhJ2a0m/wDqux4ee3lf3GHpg5+FdbHIGAKkEHoQciqn4rwKVboWcem5VkZtNzjyABMDOCTnUfeyfIxz2qCvOCLayLG9vJBPICY0sblxrIK6gu6DIDZ6dAe+1c6arHtwvvjZ8nZjQi9UvEvelUZJw98rHOOJxeJlUNzcuFLaScACQknAJ6Y2+IzZXsz4n43D4VY/W24+jzAnJDx+Tf8AvKFbP3qnTrqcnGzTW0jKDirnU0pSryApSlAKUpQClKUApSlAKUpQClKUApSlAKUpQClKUApSlAKUpQClKUBpcT4tb241XE8US9jLIqZ+Wo79R+dcHzF7QDOjx8OJWPB8S/lGiKNf2jFqwXf73ujY5NffaRCr8QsA6hh4NycMAd8wevesuSuX4Z7aC8u3ZyY0kw5ARCVVjgDCgAnY41DHvHJrNOpOU3ThZWSz431L7bfEsUYqOkzX5B5aDtHIUK20OfBDjzO5zqkbO+o5I37M2ffwufPnGfpYa1hUsqSRFpVYALuGOCTnVoOoYB6oc+bbe5h5qD5trHG3leTT9XGPTHc/c6+uFxqhLW3Ea6Vz1JJJyWJOWZj3Ykkk+prDjMZHCw6OnnL3m97L6NF1XpS1C7v72a2+jTGHw9OhnGpmdehyuAASvbJx8e8e1uo0xvLOyrtEqsUCLuQMx4LY6eYt0+dTK27lQwjkKnowRip/EDGKgLvhrM5IOcE4Ix132IPQev8A4DgWKrzfzZOK8C/oqcV1Vc2+GrJHOt1BL4kmllJnHvKdBUZUAALpbsf1jHqc17TX1015HeSoHaMMqwxOCoGAcjXoyxYD5YHxrLhFk4XSqFjnfwlLdgN8DrtWzIhUlWBDDqGGCNgRkH4EH8aPHYqnqu47WvUKhSlxOmu0j4pZBoyVk2ZSNmRgcjr95Rse66W6MK4Xh3ELi1uWlhQeNgLd2jHSJlXYSRE/tDoCfXS2CKkLG+ls5TLCC8bHMsQ657sg757qN9tS76lk6ySCw4pGGBUuMkMpw6keU7gggjOCQQwyRkHIr16dSOKiqtN2kvdnuMkouk3GSyMuE8/8Pn2M6wS/tQ3X1Min0w+AfmpIrqKonni00QX0bMZBEo0NIFLLuQcEAHHlzvk79T1q84fdX5D+FaKNVz0lJWadvXdtK5xUbW7zOlKVeQFKUoBSlKAUpSgFKUoBSlKAUpSgFKUoBSlKAUpSgFKUoBSlKArr2h/2jYf4F1/GCofg/N8EPDUtHD+MixwNpGUDhF2L50AnScb+mcZxUx7Q/wC0bD/Auv4wVp8v8Xsk4VDFK8YnEEaFCMyBtC5XHXOx8vXrsc75If7E8+6P8i1/TXF+hqcMg0QxJgDTGqkDoCFAOMbda2o1BZA3us6Kd8ZBZVxn45x+NadmwSBC/lCxLq1bYwozn5Yr5axlmWaUYKkNHGekeNwT/tD3PboO5b5aC+bpS1X8T1JPq2WwseAFrQ6WZNn3j0hgA7E6S3lBxsCdhURdTGREkmWHTHG0s00kGtVRWwV2kU6iFkPRl8uT0AOY41AkDQuVY4YbHUpO582N8ZPbNaXBYnuE1rcKqggSJbyhmA1PIzSs6jScufKioemWYDA+zyeR4+aJrgfG1uHiMMiPBJHMy6EKldEkaAHc7jUwPrjaoPmnHjE9ycfPSAD/ANvyrZs+J2kUi+HIGVPE3RmkZ9RBy0rkBunQE4x1xUVzGY59O6nzyMCjAsuShUgjcHdh+B6isePcf087+8y2gn0iNOsOD8bisr1nlVsTxpGvhgMzMDIT5QdR2xvjGO+1eFpM2THJ76jOcYDr0DD49iOx+BFbXL17bw30rXRVUeCJUaQeUsHmJAJ2JAI26+YV4nwtOOJtuZtxLvTOa5t4ilzbX88efDdfKT1OGJO3UY1YwwByDtV6w+6PkP4VR/PNxHJDxB4SrRlBhk90+Y9CNjgFR8Nh2xV4Q+6PkP4V7mF7dT93ojFV1R4GdKUrYUilKUApSlAKUpQClKUApSlAKUpQClKUApSlAKUpQClKUApSlAV37Qv7RsP8C5/jBWhy9y9bS8JjuJIw05jRzKSdZbCgnOeuCd+u/wAsb/tC/tGw/wAC5/jBWPLF7GvA4laRA3gJhSwB91SNutZYL/Inwj/Itl9NcX6HNxSF0tlOWzGkj5PvYCaQT8XYN/wGti6mbUuEBI297b9ltts5wp7Y83XrWtwdc6Qfsttj4frTn/kPyr3lXfYZLNhS4BBIBB+Qxk42/M4r5vqqdtnrn5eR6Odrm7Zv4nTr2CnIOwb0Bzjt8CPSsxEH66fdJ8wzkAaiPyGfwrDhkLBRoDagdRI3wwONjgdxt8qlbK3ErM4IUMjHBGMNlQQM/snLdN8MelXYbB9K04rJPfZrjueXhvIVK2gs2R6Ln5AZPwHT898CtDidwyJhT5yNjj0xqIHrv0+fpUrKCFCqHwN5G0nDMBv291Qcfi3zrn+Yuidve39On/n4VCOF0K8Kc1veWt68tqXPPcV4is+glOL3cL5X3P2zZupQUWYYzGcsR00+7KM9wBv80WpPl7hMNzfOlwniKkCOqsTgHVICQAevTf4ComxTNsQRsVf8QdVTXIt4i3jmR1XNpF77AblnPf5H8q0/D4JYm2zSXvmRqTc6Cm+9JnL862iQwcQjiGmNRhVBOB5iNh22A/j1q8YfdHyH8KpT2gODHxIgggjII6EFiRj8DV1w+6PkK9fDdup+70Rnqao8PVmdKUrWVClKUApSlAKUpQClKUApSlAKUpQClKUApSlAKUpQClKUApSlAV77To9Nzw6btrmgPzkQOv8AziqE5d5RtbmK5kmYq6SOQisI410s/hkhcDcAHV72/XpjtvaPwpriwlEQzNFpnh/vxnWAPmAV/wCKq/4Nw6C+uYMySRR3EZlzFK6GVlVfq8BgqtoGS2CxERG2M1jn1MTGVu0rfdZ+V/AuWdNrZmeNm5LAajnzwlid2MTsUBI7shc+owe4xWbRhXk1RnS2Auk/tkAnB1ZyxK42G6n4VL808rJZeH9HLLbNpRS7tIIJgfqjliSI3zoIyBkKB75rTtWEmSchgcPGT7jYAPb0wQfQgjrXi4uDo1Hll/eX4+282UpKcUOGCRQq5fIGliTgswIwRgk79cHPUYroLae3iz9WxYgEhgrAHzZ6n3t+ux/A1F25CgjTuWyGZiSOnQZx275/ClRWMdBWi05clw3vdlxO9D0mvJeZm0egYUtoPTBwCD6gHGdtxULzAudGACfNgHGD7vrt6bH+OMzKzBR5gCg3IYkD55BBBx3/ADzWlfWQmXBOP3WG53/5HbFQhVj0kaulku5524bVzXMhWpylTdNLPLd33+z5eRpRH/RSFPmfUgP3nYr+QznPoKlOXuXLe+eZ53YCJysISQoVCjw32zt51c5GDhlOcEVGWts08scNtsTqETdcdpZz91AxC9mZ8dCpro+duUrO3tg8AkjnMkaIUmkBnY4XTKQ2WGkMxbqoUkdwfTwFK0pVpas/fgvNFE21TjT70kjiri0X6OYI8ETXccCEKAzZkRX1YG5BEgyd8Lvk5NX5VS8s8PEvEreJAfCska4fJz9Y2Y4QxO5beR8nfbJq2q2YFXpudraTb+3dyRCv2tHZkKUpWwpFKUoBSlKAUpSgFKUoBSlKAUpSgFKUoBSlKAUpSgFKUoBSlKAVTvHeEGxuzCpMcE8hnsZVG0MwOto//wBZYL0Ksy771cVRvMXA4byBoJwdLbhlOGRhurIezA75/wCxqqtSVSGjq2PYycJaLuQFnzXDcxeBcRxiZ1aOaCVgIydOwDEHKSDJU43CvnBUiuRvuEtGBNbOZrfpFMhEkgXSHCugOqeIatmA198dXOlxOyltpFgv20ybrbXqAKsoPY5yA+wzG2QSMjOxr0srj6IfEuDPqEYjM9sAEKh9Wpoo0DLICzOTkg6ACxyVrG5wq/Krq0vPg/TkWpSj16ea96zH6Skq/WKWQgrqiJkiPY+7uD66gMZIzWUd1EuSLmNjvhXlCjooA+GNPXGdzU9wt7K6ilnulHiDJSaGQRPNGiqQ406HAYsQI5C2MDfffwl4bAZCv0u5j3TAMlt0MvhsfPCW2Vkbqep6dTln8Knqi8ve5+ZasUu9e+REfSlZtSuXO40wAyLjfv7qk7HJwNsfE/LSCW6PhQIugEKw1fVLvjEsg2J7eBHqJ2BIUmpt7Cz8RIi/0iXWyvFPOHIUFfM8MRVCuksSWXrgDOa1eYOLyiWJbecIsMjMsUUR8VwNkTwQI/ChDowJaTLDGSFIAtpfDYw61R5L3ry8r7yMsQ3lFEzwniNnw84Yu0khQTTOmkj3jlycJFCiKzBM5wScEnLQfM3MXisbqRWESDRaw4PiOWwNRXr4khwAvUL1wWYCImEcMcZutIVGIhhjGp2Zm1+Y41SyFzq0+6GOQNga7Lk3lOV5Vvb9dLrvbWx3EOf25PWYj8F+fSyUv1PyqWVPve3cvyRS6PrS7Wz8kz7P+X3tbctPg3U7eLcEdmIwqD7qLhfmCe9dPSleikkrIzN3FKUroFKUoBSlKAUpSgFKUoBSlKAUpSgFKUoBSlKAUpSgFKUoBSlKAUpSgNXiXDobiNop41kjb3kcZB9OvcetcDf8hXNvvw6YSRfZrtidPwjmGWA+DA/OrIpVdSlCpHRmrolGTi7plG3ypBIHvbOazlB2uFyEycD9fCcb4HvY7Vu29gpbxopRqfJMiQ2zls9SXMJLZ9ck1cboCCCAQdiDuD864fivs2iaTXZTvZhz9dHEoaNh3ManaN/vDb4VhqYGpFfIqNbm7ovjXi+3FM425vYotMDXFxI3a3hdy7fOODGof3tqkOF8v8QlAW3tI7KI767nGvfqRDH+1/eIqxuXuXLayTRbRhc7u580jn1dzux/8FS1WRwEX9WTm97y8CLrv/lJHL8s8j29q/jOzXF1jBnnwSvqI1HljHy336muopStqSSsihu4pSldApSlAKUpQClKUApSlAKUpQClKUApSlAKUpQClKUApSta9v4ogplkVNbqia2A1Mxwqr6kk9BQGzSlKAwllVVLMQqqCWZjgADqST0Faltxi3kVHSaMq6l0OsDUozqIz1UY61w/tmuYpeFz+HIHMNxCrhHyFbWuVcA4Jw+cHocHqBXNNy/ws8Ks77iJlytsIVWJsGQ5kZAo7uMseoHXVsKAuiGVXUMjBlIyGU5BHwIrOqk9kPN6vKvD4LfwrZIpJEZ5C8p86sSxwF8xkJwBgdqtugNW64lDG8cckirJKSsaE+ZyASdI6nAHWvk3EoVlSFpFE0gJSPPnYAZJA64GOtVJx2MDmu2xnfQTkk//AAyjbPQbdBt1Pc184UgHNkwGerHckne2Vjue2ScDt0G1AXPWrxLiMNvG0s8ixxr7zuQAPTr3PpW1VO//ANGRjwbVt85mHU491e3TPx69aAuFWBAI6HcV9rytPcT+6P4CvWgFRcfMVoQpFxEVeUwq2saWkAJKhuhbY1E+0GaOXhfEAjhtEMgbQ/usq6tLaT8sqexwdjVJ8SH+r9t/vGT/AKUlAfpG4uEjXVIyov7zkAeg3NIblGLBHVipwwVgSp9Djoa5e45Tt7/h1rBcGTQiQyKyudeoR6cktnOzMN89ah/Z9Fwm3vrm24aZHkKa5X1aolCMF0K3VjmQnPm7jVkYoCxaVEcxczWliqNdyiMO2lBgsT0ycKCdIyMnoMj1FSkMquqshDKwDKynIIIyCCOoIoDOtReJwmY2/iL44QOYs+fSSQCB3GQdxW0TVNc4RhuZ7IHONEB2JB2M7Dcb9vy26GgLmpSlAKUpQClKUApSlAKUpQClKUAr4fh1r7XM83cP4ixSXhtxHG4Uo8dwCYmBOVZcA6ZFOd8YOd+lAVgPafdmDiBkuEjutca20aRFkUBmWXQcY1Ab6nz06dhDTcaS5uOCHxXknjaFLgvrJDm4Rhu2xJyclfhnoMWPyX7LIIYnPEUhuZ3fUTglUGOgJAJJOSTgdcdsnpLfkThiOrpZwq6MGVgu4IOQR8QQKHSvPad7QbqO7ls7eX6OkSeaRU1ySOYxIFU76FOpVyMEHJz2rDkj2g2cHDfo93NMZz42o6ZWPnZyv1g3zgjfORXRe0HlqUz/AEm24dbXpkTTKkoVZEcbJIGJGpdOFK5/YXGNzUTbeziVOEoBaWr8SySxmVXIUyE4yfIXCED02PwNAcZwYf6t3uev06HP5W1bd9xjh91wuytJbp4Jbc5b/RZJQdnXHlIHRs5zVw8G5Tt1slt57W3GsI9xHEv1TSgLqIHzUY+Qr5/V/wAK+w2/+WKAqn2VXS/pmaQzmZBayHx2jMZZV8AZKHddIXTj0Wp/2k+0XVFJDw2cpJE6+M4QglDgZiY7bOyA7Z823erAseT7CEsYbWKNnRo2Ma4JVveGR2OKrmX2P3TEQm+BtAV6pibSuyA42YqpwCTgdlHSgIO/48h41w+9uCERrW3mkOCQuuGTOwyerAVE8wcQiuOMXE0N6baJyCl0iyZGIUU4CaX3Kle35Ved3yPw6XSZbWNykaxqWzkKo0qOvQCvD+rvhX2KL8j/ADoCl+I3TxRtJDzBNPIuCsQ+kqW3A6s5XYb7+lentC5oS+4dYKZRJdIr+ONJUglQoJ2C5OO1XJ/V3wr7FF+R/nT+rvhX2KL8j/OgOD5u9pY8WySyuV+j64zdMiMHAV01KSw9wrk+UZ2O+NjG3PPfiX994t4xtDaTx2vhh411MIzHgL5tfvDWfQ9AQKs7+rvhX2KL8j/On9XfCvsUX5H+dDhVHK/MlpFwK8tJJQtxKJ9EelvNqjULuBp3IPU1EcR/9v23+8ZP+lJV3f1d8K+xRfkf51ttybYGEW5tYzArmQRkeUMQQT88E0OnLc7c3S8P4ZZtbqpllSNFZxkIBEGY47nYADpvntg8D7MuPW1pxG4luLgGN4nAmETKHdnjc4QLlRkNtgDboOlXlxDgFrPGkU8EckceNCSKGC4GkYz8Nqjv6BcL+wW3+Uv8qHCn+feO2jXpuophfpJDJF4Eysot8qAChKgHqxG2cg5OcEdb7OubOHWNkkU3ETI2A2lopNMWQCUTynYHPfHoANq7P+gXC/sFt/lL/Kn9AuF/YLb/ACl/lQFCc2c7Xd8krS3LIhbCWkYZV0EMSXZdmxhQQxOSxIAArpuZ7+O243w+aYlYorW2ZyAWIGJh0AJPXtVq/wBAuF/YLb/KX+VbXEeVLGdg09rDIwUIGkjDEKOgGewzQ6V7zXz5Y3Gh7TitxaSqMeW2leJx180ZXGodmHrvnbHPWvtDmtbiGT9KNfwlsTxtaGHSm3mXI3YbkAfu4PWrZ/oFwv7Bbf5S/wAq5qfkUfpJAnD7D9G+H5yYk8TVhv8Ai1atP3dOe9DhYsEodVZTlWAYH4EZFZ1jFGFAVRhQAAB0AGwrKgFKUoBSlKAUpSgFKUoBSla/Eb1IIpJpTpjjRnc+gUZP8KA2KVwI5vvBJCxPDzbXLARkXJEkKlS+qTPlk8qnZceYhc967W44hCiqzyoquyqjM4AZm2UKSdyewFAbNK5nnDmxbS1nnh8OZ4HRJIhJgqzsqKGIzpILq2COgI+I2JOaraO6js5poxcNEGJLBF1FkVEAZs63LEhBk4X4jIE9So6Lj1o0jRLcwtKuzRiVS4OcYIzkHO2PiK+x8ctWCFbiEiTX4ZEi4fRnXp3304OcdMUBIUrwvbuOKNpJXVI0BZnY4AA9TXCXnOV9cTPHwqCE+CX8QXhZJJCojLCNNtP65d2I75AxuBYVK5XlPniC7tpJptNs0LmO4WZwFjYfeOBpPqcbgjtXnzPztFDFA9rJBM1xMkMY8QEec6dYCnLBTjI29MigOupWrb8RhcSFZY2ETFJSrAhGABYNv5SAQSD619teIQyRiWORHiIyJFYFMdzqG1AbNK1IOJwPF46SxtDpLeKrgpgbk6s4wK87Li8MrBYXEgMfiB4yGTGcDzA9T29cH0NAb9K4rmnmC+t5S8YtVt11AJPr8abSniSupXZI1GfMQfdPqoOlfc+XMVhBeG3jcSSR61DlNKyKGRVyCS41AFjgbdBnAAsKlR78YgQP400KNEitOPEAEeroWz0BIOM9a1uKcbSNk0Sw4AklkUnVI0Uatr8JVYEsH0jO4GGGM0BM0qK4Rx6GeO3cSRhriPxIk1gswABbT0J05Gdtq2v0nBqlXxY9UIDSjWMxggkF9/KMAnf0oDbpWnBxW3fOiaNsRrKdLg4jYEo532UgEg9Nq0Lnme2CF0miZDC8qy+IvgjBVQHfOF1M4A+TelATdK55Oa7dLiKznni+ktErMQwRC5KKqoGYnU5YlUyTgfEZk4+M2zY0zxHVKYVxIu8gzlBvu4wfL12oDepSlAKUpQClKUApSlAKUpQCuT9pDj6Mih5ll8ZHhEEBuGZ08+GiHvJgEnJA2HwrrK8Lq0STGsZ0nKkEhlOCMqw3BwSNuxIoD874t9Up1WMVwBhLS44WYy5z5d5WKx6mbBOQAADsAanrzhYhtYnKotr+lrRohkmJAVX6S0TPuLdpQ2CdiFB3BBNwXPAbWQAS28TgMHHiIGOoftZbJ1bDetu5tY5F0yIrrlTpdQRlSGU4O2QQCPiBQFIczXUP0bj2GXU17bFR0YrribOOuk+Y56Hc9662K+tzzEz642V+Gp4ZDKdbeNldB/abSNsb4Fd9Jw2FhKGijIm/XAoD4nlC+fbzeUAb9hXp9Ej1K+hNSKVRtIyqnGQp6gHA2HoKAqKx4vBdXnBbnMf1sl4ZFKj6tmR8Rs567sMKd8tkbMBUfwbwBbcMl+qwOMyAyeXAXMrjzdl2RvToaumPhsC6NMMY0MzphFGlm1a2XbZjqbJHXUfWvg4ZBpVRDHpV/EVdC4V8k6gMbNkk567mgOa9rEMrcMmMK6yjRSlP3lSVJG/ABc/hXIcBvrBnlupLuER3L3M5QiNpI8m1WNCjhvrCFJwFJOcDOMm36i7PlyzilM0VrAkpzmRIlV9+u4Gd6ArXg/FIY4hdtJHp4nxCNS66QtvHGpMesbqJT4Y1A7DWey7wrNEtncbLpj5g1yaEI0RBgdTKN0j0qcZ22xVyWfLtpFr8O3iXxJRM+EG8g6Nv0IIyMdDk9zW9Haxrr0oo1nU+FA1EgAlvU4AGT6UBSnFpYfB4hJGU+jnitoyvHgxFAIyxBHl0gA5rDi5twOKPB4f0U3/D2VoQPCIAV5CCvlx7xP41d0FrGiCNEVYwNIRVAUD0CjbHwpb2kcaCONESMDSERQEA9Ao2x8KApee2t2bjEltJbRwLc2E0THAtpWVdegsvlwznc9icn1rs/ZrcL4t/FELQxJJHIkligSNvETVjykqSgULkY9Tua7BOGQBEQQxhI/cQIulNiPKMYGxI29TXraWkcS6IkVEBJCooVck5Ow23JJoCqfaXdtDxF/G2gueGTWlvIxxGkztltROyjZNTehHYHEZzhDBFw1Y0mgkaGa2VmjVS+lVjj1s6k4U6ds7dB1q5r+winQxzxpIh6pIoZfyO1asXL9osLQLbQiBveiEahG7+ZcYJyB19KArjmlYXv+K/q2/9GLgeU+Ya21D7wDKc9fMPWsuXJ4Rd8FYtHj9ElQcj3gIwVH3h5xjr73xq0PoMWpm8NNTIEZtIyyDOFJxuo1Hbpuaxi4dCpjKxRgxKUiIQDw1OMqm3lU6RsPQUBSfIZhZOCBNBuI7q5EwGPFRcSlQ495VwV67VJ8l2dnJZ3Fy0kTTLHfKFjbcoZJJMzAHzjdSuRgZB3JGLcitI1dnWNA741uqgM2Omojc4+NLeyijLtHGitIdUhRQC5AwCxHU4GMmgKnsuG2cnAEmie2inFvAss7aeqSJJ4crAjGpwAQfUZzgVFcwTqbDjEca2TIUtZxJYIAmppFUoSpIYpoJ1bHzE4GcC6hw2EKqCKPQrFlXQNIY5yQMYBOpt/vGsV4XAI2hEMQifVrjEa6G1HLalxg5JyaA4OyubY8fYaoSr8NiWPddLkyZUJ2J046dqguBcBFzNPHFGFMXHpJzKFwscUWnyqemWYaQo9CT7tW5cWKNvpAcIyJIANaBsZ0HG3QH8BXjwqyeIaWaMoAoRIovDVcZyd2Ykkn17D4kgb9KUoBSlKAUpSgFKUoBSlKAUpSgFKUoBSlKAUpSgFKUoBSlKAUpSgFKUoBSlKAUpSgFKUoBSlKAUpSgFKUoBSlKAUpSgP//Z"/>
          <p:cNvSpPr>
            <a:spLocks noChangeAspect="1" noChangeArrowheads="1"/>
          </p:cNvSpPr>
          <p:nvPr userDrawn="1"/>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4582" name="AutoShape 6" descr="data:image/jpeg;base64,/9j/4AAQSkZJRgABAQAAAQABAAD/2wCEAAkGBxITEhQUERMVFhMWFRkXFRUSFR0ZFxgcIBoYFxghGRwcICogHxslHRcYITUhJy0rLjovFx8zODQvNygtLisBCgoKDg0OGxAQGywlHyY1LC40Li03LDY3NC83NzIsNzctLjc3LDYxLzIsLCw3MiwyMDIsNCwuLDUtLC0wLDEtNP/AABEIALEBHAMBIgACEQEDEQH/xAAcAAEAAgMBAQEAAAAAAAAAAAAABQcCBAYDAQj/xABHEAACAQMCBAMEBgYGCQUBAAABAgMABBESIQUGMUETIlEHMmFxFCNUYoGRFTNCUrHRFhc1cnOTJCZjdYKhs8HwJTZDU5II/8QAGgEBAAMBAQEAAAAAAAAAAAAAAAIDBAEFBv/EADQRAAIBAgIGCAUEAwAAAAAAAAABAgMRBCESMVFhcaETIjJBkbHB8AUjM4HRFHLC4SQ0Qv/aAAwDAQACEQMRAD8AvGlKUApSlAKUpQClKUApSlAKUpQClKUApVNc5XaXV/PJmUx24jtYxbyMjPLqLS6SrL7pcKcnA0H0qLv7UxLm5i4mikEL49y4VjjZf1vVjhQemWUZ3Gc0sSlJpRk7bLfksVO6TbSLo4tx21tl1XM8UQ/2jgE/IdSfgK4u/wDaPLIR+j7QyRg5Mt0xgEg/dhUjVk/vMABjoa5a75bks4JLoWMCqiF9fiGSQjGc5ZQR69d8Y6kV2fCeSreWNJLqRpmcAqH0gRk/uLjAcfvY1DcZpp15u0Y6O958l+TtoLW78Dc4R7RbKUhJ2a0m/wDqux4ee3lf3GHpg5+FdbHIGAKkEHoQciqn4rwKVboWcem5VkZtNzjyABMDOCTnUfeyfIxz2qCvOCLayLG9vJBPICY0sblxrIK6gu6DIDZ6dAe+1c6arHtwvvjZ8nZjQi9UvEvelUZJw98rHOOJxeJlUNzcuFLaScACQknAJ6Y2+IzZXsz4n43D4VY/W24+jzAnJDx+Tf8AvKFbP3qnTrqcnGzTW0jKDirnU0pSryApSlAKUpQClKUApSlAKUpQClKUApSlAKUpQClKUApSlAKUpQClKUBpcT4tb241XE8US9jLIqZ+Wo79R+dcHzF7QDOjx8OJWPB8S/lGiKNf2jFqwXf73ujY5NffaRCr8QsA6hh4NycMAd8wevesuSuX4Z7aC8u3ZyY0kw5ARCVVjgDCgAnY41DHvHJrNOpOU3ThZWSz431L7bfEsUYqOkzX5B5aDtHIUK20OfBDjzO5zqkbO+o5I37M2ffwufPnGfpYa1hUsqSRFpVYALuGOCTnVoOoYB6oc+bbe5h5qD5trHG3leTT9XGPTHc/c6+uFxqhLW3Ea6Vz1JJJyWJOWZj3Ykkk+prDjMZHCw6OnnL3m97L6NF1XpS1C7v72a2+jTGHw9OhnGpmdehyuAASvbJx8e8e1uo0xvLOyrtEqsUCLuQMx4LY6eYt0+dTK27lQwjkKnowRip/EDGKgLvhrM5IOcE4Ix132IPQev8A4DgWKrzfzZOK8C/oqcV1Vc2+GrJHOt1BL4kmllJnHvKdBUZUAALpbsf1jHqc17TX1015HeSoHaMMqwxOCoGAcjXoyxYD5YHxrLhFk4XSqFjnfwlLdgN8DrtWzIhUlWBDDqGGCNgRkH4EH8aPHYqnqu47WvUKhSlxOmu0j4pZBoyVk2ZSNmRgcjr95Rse66W6MK4Xh3ELi1uWlhQeNgLd2jHSJlXYSRE/tDoCfXS2CKkLG+ls5TLCC8bHMsQ657sg757qN9tS76lk6ySCw4pGGBUuMkMpw6keU7gggjOCQQwyRkHIr16dSOKiqtN2kvdnuMkouk3GSyMuE8/8Pn2M6wS/tQ3X1Min0w+AfmpIrqKonni00QX0bMZBEo0NIFLLuQcEAHHlzvk79T1q84fdX5D+FaKNVz0lJWadvXdtK5xUbW7zOlKVeQFKUoBSlKAUpSgFKUoBSlKAUpSgFKUoBSlKAUpSgFKUoBSlKArr2h/2jYf4F1/GCofg/N8EPDUtHD+MixwNpGUDhF2L50AnScb+mcZxUx7Q/wC0bD/Auv4wVp8v8Xsk4VDFK8YnEEaFCMyBtC5XHXOx8vXrsc75If7E8+6P8i1/TXF+hqcMg0QxJgDTGqkDoCFAOMbda2o1BZA3us6Kd8ZBZVxn45x+NadmwSBC/lCxLq1bYwozn5Yr5axlmWaUYKkNHGekeNwT/tD3PboO5b5aC+bpS1X8T1JPq2WwseAFrQ6WZNn3j0hgA7E6S3lBxsCdhURdTGREkmWHTHG0s00kGtVRWwV2kU6iFkPRl8uT0AOY41AkDQuVY4YbHUpO582N8ZPbNaXBYnuE1rcKqggSJbyhmA1PIzSs6jScufKioemWYDA+zyeR4+aJrgfG1uHiMMiPBJHMy6EKldEkaAHc7jUwPrjaoPmnHjE9ycfPSAD/ANvyrZs+J2kUi+HIGVPE3RmkZ9RBy0rkBunQE4x1xUVzGY59O6nzyMCjAsuShUgjcHdh+B6isePcf087+8y2gn0iNOsOD8bisr1nlVsTxpGvhgMzMDIT5QdR2xvjGO+1eFpM2THJ76jOcYDr0DD49iOx+BFbXL17bw30rXRVUeCJUaQeUsHmJAJ2JAI26+YV4nwtOOJtuZtxLvTOa5t4ilzbX88efDdfKT1OGJO3UY1YwwByDtV6w+6PkP4VR/PNxHJDxB4SrRlBhk90+Y9CNjgFR8Nh2xV4Q+6PkP4V7mF7dT93ojFV1R4GdKUrYUilKUApSlAKUpQClKUApSlAKUpQClKUApSlAKUpQClKUApSlAV37Qv7RsP8C5/jBWhy9y9bS8JjuJIw05jRzKSdZbCgnOeuCd+u/wAsb/tC/tGw/wAC5/jBWPLF7GvA4laRA3gJhSwB91SNutZYL/Inwj/Itl9NcX6HNxSF0tlOWzGkj5PvYCaQT8XYN/wGti6mbUuEBI297b9ltts5wp7Y83XrWtwdc6Qfsttj4frTn/kPyr3lXfYZLNhS4BBIBB+Qxk42/M4r5vqqdtnrn5eR6Odrm7Zv4nTr2CnIOwb0Bzjt8CPSsxEH66fdJ8wzkAaiPyGfwrDhkLBRoDagdRI3wwONjgdxt8qlbK3ErM4IUMjHBGMNlQQM/snLdN8MelXYbB9K04rJPfZrjueXhvIVK2gs2R6Ln5AZPwHT898CtDidwyJhT5yNjj0xqIHrv0+fpUrKCFCqHwN5G0nDMBv291Qcfi3zrn+Yuidve39On/n4VCOF0K8Kc1veWt68tqXPPcV4is+glOL3cL5X3P2zZupQUWYYzGcsR00+7KM9wBv80WpPl7hMNzfOlwniKkCOqsTgHVICQAevTf4ComxTNsQRsVf8QdVTXIt4i3jmR1XNpF77AblnPf5H8q0/D4JYm2zSXvmRqTc6Cm+9JnL862iQwcQjiGmNRhVBOB5iNh22A/j1q8YfdHyH8KpT2gODHxIgggjII6EFiRj8DV1w+6PkK9fDdup+70Rnqao8PVmdKUrWVClKUApSlAKUpQClKUApSlAKUpQClKUApSlAKUpQClKUApSlAV77To9Nzw6btrmgPzkQOv8AziqE5d5RtbmK5kmYq6SOQisI410s/hkhcDcAHV72/XpjtvaPwpriwlEQzNFpnh/vxnWAPmAV/wCKq/4Nw6C+uYMySRR3EZlzFK6GVlVfq8BgqtoGS2CxERG2M1jn1MTGVu0rfdZ+V/AuWdNrZmeNm5LAajnzwlid2MTsUBI7shc+owe4xWbRhXk1RnS2Auk/tkAnB1ZyxK42G6n4VL808rJZeH9HLLbNpRS7tIIJgfqjliSI3zoIyBkKB75rTtWEmSchgcPGT7jYAPb0wQfQgjrXi4uDo1Hll/eX4+282UpKcUOGCRQq5fIGliTgswIwRgk79cHPUYroLae3iz9WxYgEhgrAHzZ6n3t+ux/A1F25CgjTuWyGZiSOnQZx275/ClRWMdBWi05clw3vdlxO9D0mvJeZm0egYUtoPTBwCD6gHGdtxULzAudGACfNgHGD7vrt6bH+OMzKzBR5gCg3IYkD55BBBx3/ADzWlfWQmXBOP3WG53/5HbFQhVj0kaulku5524bVzXMhWpylTdNLPLd33+z5eRpRH/RSFPmfUgP3nYr+QznPoKlOXuXLe+eZ53YCJysISQoVCjw32zt51c5GDhlOcEVGWts08scNtsTqETdcdpZz91AxC9mZ8dCpro+duUrO3tg8AkjnMkaIUmkBnY4XTKQ2WGkMxbqoUkdwfTwFK0pVpas/fgvNFE21TjT70kjiri0X6OYI8ETXccCEKAzZkRX1YG5BEgyd8Lvk5NX5VS8s8PEvEreJAfCska4fJz9Y2Y4QxO5beR8nfbJq2q2YFXpudraTb+3dyRCv2tHZkKUpWwpFKUoBSlKAUpSgFKUoBSlKAUpSgFKUoBSlKAUpSgFKUoBSlKAVTvHeEGxuzCpMcE8hnsZVG0MwOto//wBZYL0Ksy771cVRvMXA4byBoJwdLbhlOGRhurIezA75/wCxqqtSVSGjq2PYycJaLuQFnzXDcxeBcRxiZ1aOaCVgIydOwDEHKSDJU43CvnBUiuRvuEtGBNbOZrfpFMhEkgXSHCugOqeIatmA198dXOlxOyltpFgv20ybrbXqAKsoPY5yA+wzG2QSMjOxr0srj6IfEuDPqEYjM9sAEKh9Wpoo0DLICzOTkg6ACxyVrG5wq/Krq0vPg/TkWpSj16ea96zH6Skq/WKWQgrqiJkiPY+7uD66gMZIzWUd1EuSLmNjvhXlCjooA+GNPXGdzU9wt7K6ilnulHiDJSaGQRPNGiqQ406HAYsQI5C2MDfffwl4bAZCv0u5j3TAMlt0MvhsfPCW2Vkbqep6dTln8Knqi8ve5+ZasUu9e+REfSlZtSuXO40wAyLjfv7qk7HJwNsfE/LSCW6PhQIugEKw1fVLvjEsg2J7eBHqJ2BIUmpt7Cz8RIi/0iXWyvFPOHIUFfM8MRVCuksSWXrgDOa1eYOLyiWJbecIsMjMsUUR8VwNkTwQI/ChDowJaTLDGSFIAtpfDYw61R5L3ry8r7yMsQ3lFEzwniNnw84Yu0khQTTOmkj3jlycJFCiKzBM5wScEnLQfM3MXisbqRWESDRaw4PiOWwNRXr4khwAvUL1wWYCImEcMcZutIVGIhhjGp2Zm1+Y41SyFzq0+6GOQNga7Lk3lOV5Vvb9dLrvbWx3EOf25PWYj8F+fSyUv1PyqWVPve3cvyRS6PrS7Wz8kz7P+X3tbctPg3U7eLcEdmIwqD7qLhfmCe9dPSleikkrIzN3FKUroFKUoBSlKAUpSgFKUoBSlKAUpSgFKUoBSlKAUpSgFKUoBSlKAUpSgNXiXDobiNop41kjb3kcZB9OvcetcDf8hXNvvw6YSRfZrtidPwjmGWA+DA/OrIpVdSlCpHRmrolGTi7plG3ypBIHvbOazlB2uFyEycD9fCcb4HvY7Vu29gpbxopRqfJMiQ2zls9SXMJLZ9ck1cboCCCAQdiDuD864fivs2iaTXZTvZhz9dHEoaNh3ManaN/vDb4VhqYGpFfIqNbm7ovjXi+3FM425vYotMDXFxI3a3hdy7fOODGof3tqkOF8v8QlAW3tI7KI767nGvfqRDH+1/eIqxuXuXLayTRbRhc7u580jn1dzux/8FS1WRwEX9WTm97y8CLrv/lJHL8s8j29q/jOzXF1jBnnwSvqI1HljHy336muopStqSSsihu4pSldApSlAKUpQClKUApSlAKUpQClKUApSlAKUpQClKUApSta9v4ogplkVNbqia2A1Mxwqr6kk9BQGzSlKAwllVVLMQqqCWZjgADqST0Faltxi3kVHSaMq6l0OsDUozqIz1UY61w/tmuYpeFz+HIHMNxCrhHyFbWuVcA4Jw+cHocHqBXNNy/ws8Ks77iJlytsIVWJsGQ5kZAo7uMseoHXVsKAuiGVXUMjBlIyGU5BHwIrOqk9kPN6vKvD4LfwrZIpJEZ5C8p86sSxwF8xkJwBgdqtugNW64lDG8cckirJKSsaE+ZyASdI6nAHWvk3EoVlSFpFE0gJSPPnYAZJA64GOtVJx2MDmu2xnfQTkk//AAyjbPQbdBt1Pc184UgHNkwGerHckne2Vjue2ScDt0G1AXPWrxLiMNvG0s8ixxr7zuQAPTr3PpW1VO//ANGRjwbVt85mHU491e3TPx69aAuFWBAI6HcV9rytPcT+6P4CvWgFRcfMVoQpFxEVeUwq2saWkAJKhuhbY1E+0GaOXhfEAjhtEMgbQ/usq6tLaT8sqexwdjVJ8SH+r9t/vGT/AKUlAfpG4uEjXVIyov7zkAeg3NIblGLBHVipwwVgSp9Djoa5e45Tt7/h1rBcGTQiQyKyudeoR6cktnOzMN89ah/Z9Fwm3vrm24aZHkKa5X1aolCMF0K3VjmQnPm7jVkYoCxaVEcxczWliqNdyiMO2lBgsT0ycKCdIyMnoMj1FSkMquqshDKwDKynIIIyCCOoIoDOtReJwmY2/iL44QOYs+fSSQCB3GQdxW0TVNc4RhuZ7IHONEB2JB2M7Dcb9vy26GgLmpSlAKUpQClKUApSlAKUpQClKUAr4fh1r7XM83cP4ixSXhtxHG4Uo8dwCYmBOVZcA6ZFOd8YOd+lAVgPafdmDiBkuEjutca20aRFkUBmWXQcY1Ab6nz06dhDTcaS5uOCHxXknjaFLgvrJDm4Rhu2xJyclfhnoMWPyX7LIIYnPEUhuZ3fUTglUGOgJAJJOSTgdcdsnpLfkThiOrpZwq6MGVgu4IOQR8QQKHSvPad7QbqO7ls7eX6OkSeaRU1ySOYxIFU76FOpVyMEHJz2rDkj2g2cHDfo93NMZz42o6ZWPnZyv1g3zgjfORXRe0HlqUz/AEm24dbXpkTTKkoVZEcbJIGJGpdOFK5/YXGNzUTbeziVOEoBaWr8SySxmVXIUyE4yfIXCED02PwNAcZwYf6t3uev06HP5W1bd9xjh91wuytJbp4Jbc5b/RZJQdnXHlIHRs5zVw8G5Tt1slt57W3GsI9xHEv1TSgLqIHzUY+Qr5/V/wAK+w2/+WKAqn2VXS/pmaQzmZBayHx2jMZZV8AZKHddIXTj0Wp/2k+0XVFJDw2cpJE6+M4QglDgZiY7bOyA7Z823erAseT7CEsYbWKNnRo2Ma4JVveGR2OKrmX2P3TEQm+BtAV6pibSuyA42YqpwCTgdlHSgIO/48h41w+9uCERrW3mkOCQuuGTOwyerAVE8wcQiuOMXE0N6baJyCl0iyZGIUU4CaX3Kle35Ved3yPw6XSZbWNykaxqWzkKo0qOvQCvD+rvhX2KL8j/ADoCl+I3TxRtJDzBNPIuCsQ+kqW3A6s5XYb7+lentC5oS+4dYKZRJdIr+ONJUglQoJ2C5OO1XJ/V3wr7FF+R/nT+rvhX2KL8j/OgOD5u9pY8WySyuV+j64zdMiMHAV01KSw9wrk+UZ2O+NjG3PPfiX994t4xtDaTx2vhh411MIzHgL5tfvDWfQ9AQKs7+rvhX2KL8j/On9XfCvsUX5H+dDhVHK/MlpFwK8tJJQtxKJ9EelvNqjULuBp3IPU1EcR/9v23+8ZP+lJV3f1d8K+xRfkf51ttybYGEW5tYzArmQRkeUMQQT88E0OnLc7c3S8P4ZZtbqpllSNFZxkIBEGY47nYADpvntg8D7MuPW1pxG4luLgGN4nAmETKHdnjc4QLlRkNtgDboOlXlxDgFrPGkU8EckceNCSKGC4GkYz8Nqjv6BcL+wW3+Uv8qHCn+feO2jXpuophfpJDJF4Eysot8qAChKgHqxG2cg5OcEdb7OubOHWNkkU3ETI2A2lopNMWQCUTynYHPfHoANq7P+gXC/sFt/lL/Kn9AuF/YLb/ACl/lQFCc2c7Xd8krS3LIhbCWkYZV0EMSXZdmxhQQxOSxIAArpuZ7+O243w+aYlYorW2ZyAWIGJh0AJPXtVq/wBAuF/YLb/KX+VbXEeVLGdg09rDIwUIGkjDEKOgGewzQ6V7zXz5Y3Gh7TitxaSqMeW2leJx180ZXGodmHrvnbHPWvtDmtbiGT9KNfwlsTxtaGHSm3mXI3YbkAfu4PWrZ/oFwv7Bbf5S/wAq5qfkUfpJAnD7D9G+H5yYk8TVhv8Ai1atP3dOe9DhYsEodVZTlWAYH4EZFZ1jFGFAVRhQAAB0AGwrKgFKUoBSlKAUpSgFKUoBSla/Eb1IIpJpTpjjRnc+gUZP8KA2KVwI5vvBJCxPDzbXLARkXJEkKlS+qTPlk8qnZceYhc967W44hCiqzyoquyqjM4AZm2UKSdyewFAbNK5nnDmxbS1nnh8OZ4HRJIhJgqzsqKGIzpILq2COgI+I2JOaraO6js5poxcNEGJLBF1FkVEAZs63LEhBk4X4jIE9So6Lj1o0jRLcwtKuzRiVS4OcYIzkHO2PiK+x8ctWCFbiEiTX4ZEi4fRnXp3304OcdMUBIUrwvbuOKNpJXVI0BZnY4AA9TXCXnOV9cTPHwqCE+CX8QXhZJJCojLCNNtP65d2I75AxuBYVK5XlPniC7tpJptNs0LmO4WZwFjYfeOBpPqcbgjtXnzPztFDFA9rJBM1xMkMY8QEec6dYCnLBTjI29MigOupWrb8RhcSFZY2ETFJSrAhGABYNv5SAQSD619teIQyRiWORHiIyJFYFMdzqG1AbNK1IOJwPF46SxtDpLeKrgpgbk6s4wK87Li8MrBYXEgMfiB4yGTGcDzA9T29cH0NAb9K4rmnmC+t5S8YtVt11AJPr8abSniSupXZI1GfMQfdPqoOlfc+XMVhBeG3jcSSR61DlNKyKGRVyCS41AFjgbdBnAAsKlR78YgQP400KNEitOPEAEeroWz0BIOM9a1uKcbSNk0Sw4AklkUnVI0Uatr8JVYEsH0jO4GGGM0BM0qK4Rx6GeO3cSRhriPxIk1gswABbT0J05Gdtq2v0nBqlXxY9UIDSjWMxggkF9/KMAnf0oDbpWnBxW3fOiaNsRrKdLg4jYEo532UgEg9Nq0Lnme2CF0miZDC8qy+IvgjBVQHfOF1M4A+TelATdK55Oa7dLiKznni+ktErMQwRC5KKqoGYnU5YlUyTgfEZk4+M2zY0zxHVKYVxIu8gzlBvu4wfL12oDepSlAKUpQClKUApSlAKUpQCuT9pDj6Mih5ll8ZHhEEBuGZ08+GiHvJgEnJA2HwrrK8Lq0STGsZ0nKkEhlOCMqw3BwSNuxIoD874t9Up1WMVwBhLS44WYy5z5d5WKx6mbBOQAADsAanrzhYhtYnKotr+lrRohkmJAVX6S0TPuLdpQ2CdiFB3BBNwXPAbWQAS28TgMHHiIGOoftZbJ1bDetu5tY5F0yIrrlTpdQRlSGU4O2QQCPiBQFIczXUP0bj2GXU17bFR0YrribOOuk+Y56Hc9662K+tzzEz642V+Gp4ZDKdbeNldB/abSNsb4Fd9Jw2FhKGijIm/XAoD4nlC+fbzeUAb9hXp9Ej1K+hNSKVRtIyqnGQp6gHA2HoKAqKx4vBdXnBbnMf1sl4ZFKj6tmR8Rs567sMKd8tkbMBUfwbwBbcMl+qwOMyAyeXAXMrjzdl2RvToaumPhsC6NMMY0MzphFGlm1a2XbZjqbJHXUfWvg4ZBpVRDHpV/EVdC4V8k6gMbNkk567mgOa9rEMrcMmMK6yjRSlP3lSVJG/ABc/hXIcBvrBnlupLuER3L3M5QiNpI8m1WNCjhvrCFJwFJOcDOMm36i7PlyzilM0VrAkpzmRIlV9+u4Gd6ArXg/FIY4hdtJHp4nxCNS66QtvHGpMesbqJT4Y1A7DWey7wrNEtncbLpj5g1yaEI0RBgdTKN0j0qcZ22xVyWfLtpFr8O3iXxJRM+EG8g6Nv0IIyMdDk9zW9Haxrr0oo1nU+FA1EgAlvU4AGT6UBSnFpYfB4hJGU+jnitoyvHgxFAIyxBHl0gA5rDi5twOKPB4f0U3/D2VoQPCIAV5CCvlx7xP41d0FrGiCNEVYwNIRVAUD0CjbHwpb2kcaCONESMDSERQEA9Ao2x8KApee2t2bjEltJbRwLc2E0THAtpWVdegsvlwznc9icn1rs/ZrcL4t/FELQxJJHIkligSNvETVjykqSgULkY9Tua7BOGQBEQQxhI/cQIulNiPKMYGxI29TXraWkcS6IkVEBJCooVck5Ow23JJoCqfaXdtDxF/G2gueGTWlvIxxGkztltROyjZNTehHYHEZzhDBFw1Y0mgkaGa2VmjVS+lVjj1s6k4U6ds7dB1q5r+winQxzxpIh6pIoZfyO1asXL9osLQLbQiBveiEahG7+ZcYJyB19KArjmlYXv+K/q2/9GLgeU+Ya21D7wDKc9fMPWsuXJ4Rd8FYtHj9ElQcj3gIwVH3h5xjr73xq0PoMWpm8NNTIEZtIyyDOFJxuo1Hbpuaxi4dCpjKxRgxKUiIQDw1OMqm3lU6RsPQUBSfIZhZOCBNBuI7q5EwGPFRcSlQ495VwV67VJ8l2dnJZ3Fy0kTTLHfKFjbcoZJJMzAHzjdSuRgZB3JGLcitI1dnWNA741uqgM2Omojc4+NLeyijLtHGitIdUhRQC5AwCxHU4GMmgKnsuG2cnAEmie2inFvAss7aeqSJJ4crAjGpwAQfUZzgVFcwTqbDjEca2TIUtZxJYIAmppFUoSpIYpoJ1bHzE4GcC6hw2EKqCKPQrFlXQNIY5yQMYBOpt/vGsV4XAI2hEMQifVrjEa6G1HLalxg5JyaA4OyubY8fYaoSr8NiWPddLkyZUJ2J046dqguBcBFzNPHFGFMXHpJzKFwscUWnyqemWYaQo9CT7tW5cWKNvpAcIyJIANaBsZ0HG3QH8BXjwqyeIaWaMoAoRIovDVcZyd2Ykkn17D4kgb9KUoBSlKAUpSgFKUoBSlKAUpSgFKUoBSlKAUpSgFKUoBSlKAUpSgFKUoBSlKAUpSgFKUoBSlKAUpSgFKUoBSlKAUpSgP//Z"/>
          <p:cNvSpPr>
            <a:spLocks noChangeAspect="1" noChangeArrowheads="1"/>
          </p:cNvSpPr>
          <p:nvPr userDrawn="1"/>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4584" name="AutoShape 8" descr="data:image/jpeg;base64,/9j/4AAQSkZJRgABAQAAAQABAAD/2wCEAAkGBxITEhQUERMVFhMWFRkXFRUSFR0ZFxgcIBoYFxghGRwcICogHxslHRcYITUhJy0rLjovFx8zODQvNygtLisBCgoKDg0OGxAQGywlHyY1LC40Li03LDY3NC83NzIsNzctLjc3LDYxLzIsLCw3MiwyMDIsNCwuLDUtLC0wLDEtNP/AABEIALEBHAMBIgACEQEDEQH/xAAcAAEAAgMBAQEAAAAAAAAAAAAABQcCBAYDAQj/xABHEAACAQMCBAMEBgYGCQUBAAABAgMABBESIQUGMUETIlEHMmFxFCNUYoGRFTNCUrHRFhc1cnOTJCZjdYKhs8HwJTZDU5II/8QAGgEBAAMBAQEAAAAAAAAAAAAAAAIDBAEFBv/EADQRAAIBAgIGCAUEAwAAAAAAAAABAgMRBCESMVFhcaETIjJBkbHB8AUjM4HRFHLC4SQ0Qv/aAAwDAQACEQMRAD8AvGlKUApSlAKUpQClKUApSlAKUpQClKUApVNc5XaXV/PJmUx24jtYxbyMjPLqLS6SrL7pcKcnA0H0qLv7UxLm5i4mikEL49y4VjjZf1vVjhQemWUZ3Gc0sSlJpRk7bLfksVO6TbSLo4tx21tl1XM8UQ/2jgE/IdSfgK4u/wDaPLIR+j7QyRg5Mt0xgEg/dhUjVk/vMABjoa5a75bks4JLoWMCqiF9fiGSQjGc5ZQR69d8Y6kV2fCeSreWNJLqRpmcAqH0gRk/uLjAcfvY1DcZpp15u0Y6O958l+TtoLW78Dc4R7RbKUhJ2a0m/wDqux4ee3lf3GHpg5+FdbHIGAKkEHoQciqn4rwKVboWcem5VkZtNzjyABMDOCTnUfeyfIxz2qCvOCLayLG9vJBPICY0sblxrIK6gu6DIDZ6dAe+1c6arHtwvvjZ8nZjQi9UvEvelUZJw98rHOOJxeJlUNzcuFLaScACQknAJ6Y2+IzZXsz4n43D4VY/W24+jzAnJDx+Tf8AvKFbP3qnTrqcnGzTW0jKDirnU0pSryApSlAKUpQClKUApSlAKUpQClKUApSlAKUpQClKUApSlAKUpQClKUBpcT4tb241XE8US9jLIqZ+Wo79R+dcHzF7QDOjx8OJWPB8S/lGiKNf2jFqwXf73ujY5NffaRCr8QsA6hh4NycMAd8wevesuSuX4Z7aC8u3ZyY0kw5ARCVVjgDCgAnY41DHvHJrNOpOU3ThZWSz431L7bfEsUYqOkzX5B5aDtHIUK20OfBDjzO5zqkbO+o5I37M2ffwufPnGfpYa1hUsqSRFpVYALuGOCTnVoOoYB6oc+bbe5h5qD5trHG3leTT9XGPTHc/c6+uFxqhLW3Ea6Vz1JJJyWJOWZj3Ykkk+prDjMZHCw6OnnL3m97L6NF1XpS1C7v72a2+jTGHw9OhnGpmdehyuAASvbJx8e8e1uo0xvLOyrtEqsUCLuQMx4LY6eYt0+dTK27lQwjkKnowRip/EDGKgLvhrM5IOcE4Ix132IPQev8A4DgWKrzfzZOK8C/oqcV1Vc2+GrJHOt1BL4kmllJnHvKdBUZUAALpbsf1jHqc17TX1015HeSoHaMMqwxOCoGAcjXoyxYD5YHxrLhFk4XSqFjnfwlLdgN8DrtWzIhUlWBDDqGGCNgRkH4EH8aPHYqnqu47WvUKhSlxOmu0j4pZBoyVk2ZSNmRgcjr95Rse66W6MK4Xh3ELi1uWlhQeNgLd2jHSJlXYSRE/tDoCfXS2CKkLG+ls5TLCC8bHMsQ657sg757qN9tS76lk6ySCw4pGGBUuMkMpw6keU7gggjOCQQwyRkHIr16dSOKiqtN2kvdnuMkouk3GSyMuE8/8Pn2M6wS/tQ3X1Min0w+AfmpIrqKonni00QX0bMZBEo0NIFLLuQcEAHHlzvk79T1q84fdX5D+FaKNVz0lJWadvXdtK5xUbW7zOlKVeQFKUoBSlKAUpSgFKUoBSlKAUpSgFKUoBSlKAUpSgFKUoBSlKArr2h/2jYf4F1/GCofg/N8EPDUtHD+MixwNpGUDhF2L50AnScb+mcZxUx7Q/wC0bD/Auv4wVp8v8Xsk4VDFK8YnEEaFCMyBtC5XHXOx8vXrsc75If7E8+6P8i1/TXF+hqcMg0QxJgDTGqkDoCFAOMbda2o1BZA3us6Kd8ZBZVxn45x+NadmwSBC/lCxLq1bYwozn5Yr5axlmWaUYKkNHGekeNwT/tD3PboO5b5aC+bpS1X8T1JPq2WwseAFrQ6WZNn3j0hgA7E6S3lBxsCdhURdTGREkmWHTHG0s00kGtVRWwV2kU6iFkPRl8uT0AOY41AkDQuVY4YbHUpO582N8ZPbNaXBYnuE1rcKqggSJbyhmA1PIzSs6jScufKioemWYDA+zyeR4+aJrgfG1uHiMMiPBJHMy6EKldEkaAHc7jUwPrjaoPmnHjE9ycfPSAD/ANvyrZs+J2kUi+HIGVPE3RmkZ9RBy0rkBunQE4x1xUVzGY59O6nzyMCjAsuShUgjcHdh+B6isePcf087+8y2gn0iNOsOD8bisr1nlVsTxpGvhgMzMDIT5QdR2xvjGO+1eFpM2THJ76jOcYDr0DD49iOx+BFbXL17bw30rXRVUeCJUaQeUsHmJAJ2JAI26+YV4nwtOOJtuZtxLvTOa5t4ilzbX88efDdfKT1OGJO3UY1YwwByDtV6w+6PkP4VR/PNxHJDxB4SrRlBhk90+Y9CNjgFR8Nh2xV4Q+6PkP4V7mF7dT93ojFV1R4GdKUrYUilKUApSlAKUpQClKUApSlAKUpQClKUApSlAKUpQClKUApSlAV37Qv7RsP8C5/jBWhy9y9bS8JjuJIw05jRzKSdZbCgnOeuCd+u/wAsb/tC/tGw/wAC5/jBWPLF7GvA4laRA3gJhSwB91SNutZYL/Inwj/Itl9NcX6HNxSF0tlOWzGkj5PvYCaQT8XYN/wGti6mbUuEBI297b9ltts5wp7Y83XrWtwdc6Qfsttj4frTn/kPyr3lXfYZLNhS4BBIBB+Qxk42/M4r5vqqdtnrn5eR6Odrm7Zv4nTr2CnIOwb0Bzjt8CPSsxEH66fdJ8wzkAaiPyGfwrDhkLBRoDagdRI3wwONjgdxt8qlbK3ErM4IUMjHBGMNlQQM/snLdN8MelXYbB9K04rJPfZrjueXhvIVK2gs2R6Ln5AZPwHT898CtDidwyJhT5yNjj0xqIHrv0+fpUrKCFCqHwN5G0nDMBv291Qcfi3zrn+Yuidve39On/n4VCOF0K8Kc1veWt68tqXPPcV4is+glOL3cL5X3P2zZupQUWYYzGcsR00+7KM9wBv80WpPl7hMNzfOlwniKkCOqsTgHVICQAevTf4ComxTNsQRsVf8QdVTXIt4i3jmR1XNpF77AblnPf5H8q0/D4JYm2zSXvmRqTc6Cm+9JnL862iQwcQjiGmNRhVBOB5iNh22A/j1q8YfdHyH8KpT2gODHxIgggjII6EFiRj8DV1w+6PkK9fDdup+70Rnqao8PVmdKUrWVClKUApSlAKUpQClKUApSlAKUpQClKUApSlAKUpQClKUApSlAV77To9Nzw6btrmgPzkQOv8AziqE5d5RtbmK5kmYq6SOQisI410s/hkhcDcAHV72/XpjtvaPwpriwlEQzNFpnh/vxnWAPmAV/wCKq/4Nw6C+uYMySRR3EZlzFK6GVlVfq8BgqtoGS2CxERG2M1jn1MTGVu0rfdZ+V/AuWdNrZmeNm5LAajnzwlid2MTsUBI7shc+owe4xWbRhXk1RnS2Auk/tkAnB1ZyxK42G6n4VL808rJZeH9HLLbNpRS7tIIJgfqjliSI3zoIyBkKB75rTtWEmSchgcPGT7jYAPb0wQfQgjrXi4uDo1Hll/eX4+282UpKcUOGCRQq5fIGliTgswIwRgk79cHPUYroLae3iz9WxYgEhgrAHzZ6n3t+ux/A1F25CgjTuWyGZiSOnQZx275/ClRWMdBWi05clw3vdlxO9D0mvJeZm0egYUtoPTBwCD6gHGdtxULzAudGACfNgHGD7vrt6bH+OMzKzBR5gCg3IYkD55BBBx3/ADzWlfWQmXBOP3WG53/5HbFQhVj0kaulku5524bVzXMhWpylTdNLPLd33+z5eRpRH/RSFPmfUgP3nYr+QznPoKlOXuXLe+eZ53YCJysISQoVCjw32zt51c5GDhlOcEVGWts08scNtsTqETdcdpZz91AxC9mZ8dCpro+duUrO3tg8AkjnMkaIUmkBnY4XTKQ2WGkMxbqoUkdwfTwFK0pVpas/fgvNFE21TjT70kjiri0X6OYI8ETXccCEKAzZkRX1YG5BEgyd8Lvk5NX5VS8s8PEvEreJAfCska4fJz9Y2Y4QxO5beR8nfbJq2q2YFXpudraTb+3dyRCv2tHZkKUpWwpFKUoBSlKAUpSgFKUoBSlKAUpSgFKUoBSlKAUpSgFKUoBSlKAVTvHeEGxuzCpMcE8hnsZVG0MwOto//wBZYL0Ksy771cVRvMXA4byBoJwdLbhlOGRhurIezA75/wCxqqtSVSGjq2PYycJaLuQFnzXDcxeBcRxiZ1aOaCVgIydOwDEHKSDJU43CvnBUiuRvuEtGBNbOZrfpFMhEkgXSHCugOqeIatmA198dXOlxOyltpFgv20ybrbXqAKsoPY5yA+wzG2QSMjOxr0srj6IfEuDPqEYjM9sAEKh9Wpoo0DLICzOTkg6ACxyVrG5wq/Krq0vPg/TkWpSj16ea96zH6Skq/WKWQgrqiJkiPY+7uD66gMZIzWUd1EuSLmNjvhXlCjooA+GNPXGdzU9wt7K6ilnulHiDJSaGQRPNGiqQ406HAYsQI5C2MDfffwl4bAZCv0u5j3TAMlt0MvhsfPCW2Vkbqep6dTln8Knqi8ve5+ZasUu9e+REfSlZtSuXO40wAyLjfv7qk7HJwNsfE/LSCW6PhQIugEKw1fVLvjEsg2J7eBHqJ2BIUmpt7Cz8RIi/0iXWyvFPOHIUFfM8MRVCuksSWXrgDOa1eYOLyiWJbecIsMjMsUUR8VwNkTwQI/ChDowJaTLDGSFIAtpfDYw61R5L3ry8r7yMsQ3lFEzwniNnw84Yu0khQTTOmkj3jlycJFCiKzBM5wScEnLQfM3MXisbqRWESDRaw4PiOWwNRXr4khwAvUL1wWYCImEcMcZutIVGIhhjGp2Zm1+Y41SyFzq0+6GOQNga7Lk3lOV5Vvb9dLrvbWx3EOf25PWYj8F+fSyUv1PyqWVPve3cvyRS6PrS7Wz8kz7P+X3tbctPg3U7eLcEdmIwqD7qLhfmCe9dPSleikkrIzN3FKUroFKUoBSlKAUpSgFKUoBSlKAUpSgFKUoBSlKAUpSgFKUoBSlKAUpSgNXiXDobiNop41kjb3kcZB9OvcetcDf8hXNvvw6YSRfZrtidPwjmGWA+DA/OrIpVdSlCpHRmrolGTi7plG3ypBIHvbOazlB2uFyEycD9fCcb4HvY7Vu29gpbxopRqfJMiQ2zls9SXMJLZ9ck1cboCCCAQdiDuD864fivs2iaTXZTvZhz9dHEoaNh3ManaN/vDb4VhqYGpFfIqNbm7ovjXi+3FM425vYotMDXFxI3a3hdy7fOODGof3tqkOF8v8QlAW3tI7KI767nGvfqRDH+1/eIqxuXuXLayTRbRhc7u580jn1dzux/8FS1WRwEX9WTm97y8CLrv/lJHL8s8j29q/jOzXF1jBnnwSvqI1HljHy336muopStqSSsihu4pSldApSlAKUpQClKUApSlAKUpQClKUApSlAKUpQClKUApSta9v4ogplkVNbqia2A1Mxwqr6kk9BQGzSlKAwllVVLMQqqCWZjgADqST0Faltxi3kVHSaMq6l0OsDUozqIz1UY61w/tmuYpeFz+HIHMNxCrhHyFbWuVcA4Jw+cHocHqBXNNy/ws8Ks77iJlytsIVWJsGQ5kZAo7uMseoHXVsKAuiGVXUMjBlIyGU5BHwIrOqk9kPN6vKvD4LfwrZIpJEZ5C8p86sSxwF8xkJwBgdqtugNW64lDG8cckirJKSsaE+ZyASdI6nAHWvk3EoVlSFpFE0gJSPPnYAZJA64GOtVJx2MDmu2xnfQTkk//AAyjbPQbdBt1Pc184UgHNkwGerHckne2Vjue2ScDt0G1AXPWrxLiMNvG0s8ixxr7zuQAPTr3PpW1VO//ANGRjwbVt85mHU491e3TPx69aAuFWBAI6HcV9rytPcT+6P4CvWgFRcfMVoQpFxEVeUwq2saWkAJKhuhbY1E+0GaOXhfEAjhtEMgbQ/usq6tLaT8sqexwdjVJ8SH+r9t/vGT/AKUlAfpG4uEjXVIyov7zkAeg3NIblGLBHVipwwVgSp9Djoa5e45Tt7/h1rBcGTQiQyKyudeoR6cktnOzMN89ah/Z9Fwm3vrm24aZHkKa5X1aolCMF0K3VjmQnPm7jVkYoCxaVEcxczWliqNdyiMO2lBgsT0ycKCdIyMnoMj1FSkMquqshDKwDKynIIIyCCOoIoDOtReJwmY2/iL44QOYs+fSSQCB3GQdxW0TVNc4RhuZ7IHONEB2JB2M7Dcb9vy26GgLmpSlAKUpQClKUApSlAKUpQClKUAr4fh1r7XM83cP4ixSXhtxHG4Uo8dwCYmBOVZcA6ZFOd8YOd+lAVgPafdmDiBkuEjutca20aRFkUBmWXQcY1Ab6nz06dhDTcaS5uOCHxXknjaFLgvrJDm4Rhu2xJyclfhnoMWPyX7LIIYnPEUhuZ3fUTglUGOgJAJJOSTgdcdsnpLfkThiOrpZwq6MGVgu4IOQR8QQKHSvPad7QbqO7ls7eX6OkSeaRU1ySOYxIFU76FOpVyMEHJz2rDkj2g2cHDfo93NMZz42o6ZWPnZyv1g3zgjfORXRe0HlqUz/AEm24dbXpkTTKkoVZEcbJIGJGpdOFK5/YXGNzUTbeziVOEoBaWr8SySxmVXIUyE4yfIXCED02PwNAcZwYf6t3uev06HP5W1bd9xjh91wuytJbp4Jbc5b/RZJQdnXHlIHRs5zVw8G5Tt1slt57W3GsI9xHEv1TSgLqIHzUY+Qr5/V/wAK+w2/+WKAqn2VXS/pmaQzmZBayHx2jMZZV8AZKHddIXTj0Wp/2k+0XVFJDw2cpJE6+M4QglDgZiY7bOyA7Z823erAseT7CEsYbWKNnRo2Ma4JVveGR2OKrmX2P3TEQm+BtAV6pibSuyA42YqpwCTgdlHSgIO/48h41w+9uCERrW3mkOCQuuGTOwyerAVE8wcQiuOMXE0N6baJyCl0iyZGIUU4CaX3Kle35Ved3yPw6XSZbWNykaxqWzkKo0qOvQCvD+rvhX2KL8j/ADoCl+I3TxRtJDzBNPIuCsQ+kqW3A6s5XYb7+lentC5oS+4dYKZRJdIr+ONJUglQoJ2C5OO1XJ/V3wr7FF+R/nT+rvhX2KL8j/OgOD5u9pY8WySyuV+j64zdMiMHAV01KSw9wrk+UZ2O+NjG3PPfiX994t4xtDaTx2vhh411MIzHgL5tfvDWfQ9AQKs7+rvhX2KL8j/On9XfCvsUX5H+dDhVHK/MlpFwK8tJJQtxKJ9EelvNqjULuBp3IPU1EcR/9v23+8ZP+lJV3f1d8K+xRfkf51ttybYGEW5tYzArmQRkeUMQQT88E0OnLc7c3S8P4ZZtbqpllSNFZxkIBEGY47nYADpvntg8D7MuPW1pxG4luLgGN4nAmETKHdnjc4QLlRkNtgDboOlXlxDgFrPGkU8EckceNCSKGC4GkYz8Nqjv6BcL+wW3+Uv8qHCn+feO2jXpuophfpJDJF4Eysot8qAChKgHqxG2cg5OcEdb7OubOHWNkkU3ETI2A2lopNMWQCUTynYHPfHoANq7P+gXC/sFt/lL/Kn9AuF/YLb/ACl/lQFCc2c7Xd8krS3LIhbCWkYZV0EMSXZdmxhQQxOSxIAArpuZ7+O243w+aYlYorW2ZyAWIGJh0AJPXtVq/wBAuF/YLb/KX+VbXEeVLGdg09rDIwUIGkjDEKOgGewzQ6V7zXz5Y3Gh7TitxaSqMeW2leJx180ZXGodmHrvnbHPWvtDmtbiGT9KNfwlsTxtaGHSm3mXI3YbkAfu4PWrZ/oFwv7Bbf5S/wAq5qfkUfpJAnD7D9G+H5yYk8TVhv8Ai1atP3dOe9DhYsEodVZTlWAYH4EZFZ1jFGFAVRhQAAB0AGwrKgFKUoBSlKAUpSgFKUoBSla/Eb1IIpJpTpjjRnc+gUZP8KA2KVwI5vvBJCxPDzbXLARkXJEkKlS+qTPlk8qnZceYhc967W44hCiqzyoquyqjM4AZm2UKSdyewFAbNK5nnDmxbS1nnh8OZ4HRJIhJgqzsqKGIzpILq2COgI+I2JOaraO6js5poxcNEGJLBF1FkVEAZs63LEhBk4X4jIE9So6Lj1o0jRLcwtKuzRiVS4OcYIzkHO2PiK+x8ctWCFbiEiTX4ZEi4fRnXp3304OcdMUBIUrwvbuOKNpJXVI0BZnY4AA9TXCXnOV9cTPHwqCE+CX8QXhZJJCojLCNNtP65d2I75AxuBYVK5XlPniC7tpJptNs0LmO4WZwFjYfeOBpPqcbgjtXnzPztFDFA9rJBM1xMkMY8QEec6dYCnLBTjI29MigOupWrb8RhcSFZY2ETFJSrAhGABYNv5SAQSD619teIQyRiWORHiIyJFYFMdzqG1AbNK1IOJwPF46SxtDpLeKrgpgbk6s4wK87Li8MrBYXEgMfiB4yGTGcDzA9T29cH0NAb9K4rmnmC+t5S8YtVt11AJPr8abSniSupXZI1GfMQfdPqoOlfc+XMVhBeG3jcSSR61DlNKyKGRVyCS41AFjgbdBnAAsKlR78YgQP400KNEitOPEAEeroWz0BIOM9a1uKcbSNk0Sw4AklkUnVI0Uatr8JVYEsH0jO4GGGM0BM0qK4Rx6GeO3cSRhriPxIk1gswABbT0J05Gdtq2v0nBqlXxY9UIDSjWMxggkF9/KMAnf0oDbpWnBxW3fOiaNsRrKdLg4jYEo532UgEg9Nq0Lnme2CF0miZDC8qy+IvgjBVQHfOF1M4A+TelATdK55Oa7dLiKznni+ktErMQwRC5KKqoGYnU5YlUyTgfEZk4+M2zY0zxHVKYVxIu8gzlBvu4wfL12oDepSlAKUpQClKUApSlAKUpQCuT9pDj6Mih5ll8ZHhEEBuGZ08+GiHvJgEnJA2HwrrK8Lq0STGsZ0nKkEhlOCMqw3BwSNuxIoD874t9Up1WMVwBhLS44WYy5z5d5WKx6mbBOQAADsAanrzhYhtYnKotr+lrRohkmJAVX6S0TPuLdpQ2CdiFB3BBNwXPAbWQAS28TgMHHiIGOoftZbJ1bDetu5tY5F0yIrrlTpdQRlSGU4O2QQCPiBQFIczXUP0bj2GXU17bFR0YrribOOuk+Y56Hc9662K+tzzEz642V+Gp4ZDKdbeNldB/abSNsb4Fd9Jw2FhKGijIm/XAoD4nlC+fbzeUAb9hXp9Ej1K+hNSKVRtIyqnGQp6gHA2HoKAqKx4vBdXnBbnMf1sl4ZFKj6tmR8Rs567sMKd8tkbMBUfwbwBbcMl+qwOMyAyeXAXMrjzdl2RvToaumPhsC6NMMY0MzphFGlm1a2XbZjqbJHXUfWvg4ZBpVRDHpV/EVdC4V8k6gMbNkk567mgOa9rEMrcMmMK6yjRSlP3lSVJG/ABc/hXIcBvrBnlupLuER3L3M5QiNpI8m1WNCjhvrCFJwFJOcDOMm36i7PlyzilM0VrAkpzmRIlV9+u4Gd6ArXg/FIY4hdtJHp4nxCNS66QtvHGpMesbqJT4Y1A7DWey7wrNEtncbLpj5g1yaEI0RBgdTKN0j0qcZ22xVyWfLtpFr8O3iXxJRM+EG8g6Nv0IIyMdDk9zW9Haxrr0oo1nU+FA1EgAlvU4AGT6UBSnFpYfB4hJGU+jnitoyvHgxFAIyxBHl0gA5rDi5twOKPB4f0U3/D2VoQPCIAV5CCvlx7xP41d0FrGiCNEVYwNIRVAUD0CjbHwpb2kcaCONESMDSERQEA9Ao2x8KApee2t2bjEltJbRwLc2E0THAtpWVdegsvlwznc9icn1rs/ZrcL4t/FELQxJJHIkligSNvETVjykqSgULkY9Tua7BOGQBEQQxhI/cQIulNiPKMYGxI29TXraWkcS6IkVEBJCooVck5Ow23JJoCqfaXdtDxF/G2gueGTWlvIxxGkztltROyjZNTehHYHEZzhDBFw1Y0mgkaGa2VmjVS+lVjj1s6k4U6ds7dB1q5r+winQxzxpIh6pIoZfyO1asXL9osLQLbQiBveiEahG7+ZcYJyB19KArjmlYXv+K/q2/9GLgeU+Ya21D7wDKc9fMPWsuXJ4Rd8FYtHj9ElQcj3gIwVH3h5xjr73xq0PoMWpm8NNTIEZtIyyDOFJxuo1Hbpuaxi4dCpjKxRgxKUiIQDw1OMqm3lU6RsPQUBSfIZhZOCBNBuI7q5EwGPFRcSlQ495VwV67VJ8l2dnJZ3Fy0kTTLHfKFjbcoZJJMzAHzjdSuRgZB3JGLcitI1dnWNA741uqgM2Omojc4+NLeyijLtHGitIdUhRQC5AwCxHU4GMmgKnsuG2cnAEmie2inFvAss7aeqSJJ4crAjGpwAQfUZzgVFcwTqbDjEca2TIUtZxJYIAmppFUoSpIYpoJ1bHzE4GcC6hw2EKqCKPQrFlXQNIY5yQMYBOpt/vGsV4XAI2hEMQifVrjEa6G1HLalxg5JyaA4OyubY8fYaoSr8NiWPddLkyZUJ2J046dqguBcBFzNPHFGFMXHpJzKFwscUWnyqemWYaQo9CT7tW5cWKNvpAcIyJIANaBsZ0HG3QH8BXjwqyeIaWaMoAoRIovDVcZyd2Ykkn17D4kgb9KUoBSlKAUpSgFKUoBSlKAUpSgFKUoBSlKAUpSgFKUoBSlKAUpSgFKUoBSlKAUpSgFKUoBSlKAUpSgFKUoBSlKAUpSgP//Z"/>
          <p:cNvSpPr>
            <a:spLocks noChangeAspect="1" noChangeArrowheads="1"/>
          </p:cNvSpPr>
          <p:nvPr userDrawn="1"/>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4586" name="Picture 10" descr="https://encrypted-tbn0.gstatic.com/images?q=tbn:ANd9GcTIsO9xteAI835BSIQURcEzXbRFspVLOd1nOBx2-JSKfKjgGPhW"/>
          <p:cNvPicPr>
            <a:picLocks noChangeAspect="1" noChangeArrowheads="1"/>
          </p:cNvPicPr>
          <p:nvPr userDrawn="1"/>
        </p:nvPicPr>
        <p:blipFill>
          <a:blip r:embed="rId14"/>
          <a:srcRect/>
          <a:stretch>
            <a:fillRect/>
          </a:stretch>
        </p:blipFill>
        <p:spPr bwMode="auto">
          <a:xfrm>
            <a:off x="0" y="0"/>
            <a:ext cx="552450" cy="666751"/>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7158" y="2000240"/>
            <a:ext cx="8501122" cy="1470025"/>
          </a:xfrm>
        </p:spPr>
        <p:txBody>
          <a:bodyPr>
            <a:normAutofit fontScale="90000"/>
          </a:bodyPr>
          <a:lstStyle/>
          <a:p>
            <a:r>
              <a:rPr lang="ar-OM" b="1" dirty="0" smtClean="0">
                <a:solidFill>
                  <a:schemeClr val="tx2"/>
                </a:solidFill>
                <a:latin typeface="Wide Latin" pitchFamily="18" charset="0"/>
                <a:cs typeface="PT Simple Bold Ruled" pitchFamily="2" charset="-78"/>
              </a:rPr>
              <a:t>درجة امتلاك طلبة جامعة السلطان قابوس للمهارات الريادية من وجهة نظرهم </a:t>
            </a:r>
            <a:endParaRPr lang="en-US" dirty="0">
              <a:solidFill>
                <a:schemeClr val="tx2"/>
              </a:solidFill>
              <a:latin typeface="Wide Latin" pitchFamily="18" charset="0"/>
              <a:cs typeface="PT Simple Bold Ruled" pitchFamily="2" charset="-78"/>
            </a:endParaRPr>
          </a:p>
        </p:txBody>
      </p:sp>
      <p:sp>
        <p:nvSpPr>
          <p:cNvPr id="3" name="Subtitle 2"/>
          <p:cNvSpPr>
            <a:spLocks noGrp="1"/>
          </p:cNvSpPr>
          <p:nvPr>
            <p:ph type="subTitle" idx="1"/>
          </p:nvPr>
        </p:nvSpPr>
        <p:spPr>
          <a:xfrm>
            <a:off x="1428728" y="3643314"/>
            <a:ext cx="6615114" cy="1752600"/>
          </a:xfrm>
        </p:spPr>
        <p:txBody>
          <a:bodyPr>
            <a:normAutofit/>
          </a:bodyPr>
          <a:lstStyle/>
          <a:p>
            <a:r>
              <a:rPr lang="ar-OM" b="1" dirty="0" smtClean="0">
                <a:solidFill>
                  <a:srgbClr val="0070C0"/>
                </a:solidFill>
                <a:latin typeface="Sakkal Majalla" pitchFamily="2" charset="-78"/>
                <a:cs typeface="Sakkal Majalla" pitchFamily="2" charset="-78"/>
              </a:rPr>
              <a:t>د</a:t>
            </a:r>
            <a:r>
              <a:rPr lang="ar-OM" b="1" dirty="0" smtClean="0">
                <a:solidFill>
                  <a:srgbClr val="0070C0"/>
                </a:solidFill>
                <a:latin typeface="Sakkal Majalla" pitchFamily="2" charset="-78"/>
                <a:cs typeface="Sakkal Majalla" pitchFamily="2" charset="-78"/>
              </a:rPr>
              <a:t>. وجيهة ثابت العاني</a:t>
            </a:r>
            <a:r>
              <a:rPr lang="en-US" b="1" dirty="0" smtClean="0">
                <a:solidFill>
                  <a:srgbClr val="0070C0"/>
                </a:solidFill>
                <a:latin typeface="Sakkal Majalla" pitchFamily="2" charset="-78"/>
                <a:cs typeface="Sakkal Majalla" pitchFamily="2" charset="-78"/>
              </a:rPr>
              <a:t> </a:t>
            </a:r>
            <a:r>
              <a:rPr lang="ar-OM" b="1" dirty="0" smtClean="0">
                <a:solidFill>
                  <a:srgbClr val="0070C0"/>
                </a:solidFill>
                <a:latin typeface="Sakkal Majalla" pitchFamily="2" charset="-78"/>
                <a:cs typeface="Sakkal Majalla" pitchFamily="2" charset="-78"/>
              </a:rPr>
              <a:t>و</a:t>
            </a:r>
            <a:r>
              <a:rPr lang="en-US" b="1" dirty="0" smtClean="0">
                <a:solidFill>
                  <a:srgbClr val="0070C0"/>
                </a:solidFill>
                <a:latin typeface="Sakkal Majalla" pitchFamily="2" charset="-78"/>
                <a:cs typeface="Sakkal Majalla" pitchFamily="2" charset="-78"/>
              </a:rPr>
              <a:t> </a:t>
            </a:r>
            <a:r>
              <a:rPr lang="ar-OM" b="1" dirty="0" smtClean="0">
                <a:solidFill>
                  <a:srgbClr val="0070C0"/>
                </a:solidFill>
                <a:latin typeface="Sakkal Majalla" pitchFamily="2" charset="-78"/>
                <a:cs typeface="Sakkal Majalla" pitchFamily="2" charset="-78"/>
              </a:rPr>
              <a:t>د.عائشة </a:t>
            </a:r>
            <a:r>
              <a:rPr lang="ar-OM" b="1" dirty="0" smtClean="0">
                <a:solidFill>
                  <a:srgbClr val="0070C0"/>
                </a:solidFill>
                <a:latin typeface="Sakkal Majalla" pitchFamily="2" charset="-78"/>
                <a:cs typeface="Sakkal Majalla" pitchFamily="2" charset="-78"/>
              </a:rPr>
              <a:t>بنت سالم </a:t>
            </a:r>
            <a:r>
              <a:rPr lang="ar-OM" b="1" dirty="0" err="1" smtClean="0">
                <a:solidFill>
                  <a:srgbClr val="0070C0"/>
                </a:solidFill>
                <a:latin typeface="Sakkal Majalla" pitchFamily="2" charset="-78"/>
                <a:cs typeface="Sakkal Majalla" pitchFamily="2" charset="-78"/>
              </a:rPr>
              <a:t>الحارثية</a:t>
            </a:r>
            <a:endParaRPr lang="en-US" dirty="0" smtClean="0">
              <a:solidFill>
                <a:srgbClr val="0070C0"/>
              </a:solidFill>
              <a:latin typeface="Sakkal Majalla" pitchFamily="2" charset="-78"/>
              <a:cs typeface="Sakkal Majalla" pitchFamily="2" charset="-78"/>
            </a:endParaRPr>
          </a:p>
          <a:p>
            <a:r>
              <a:rPr lang="ar-OM" sz="2400" b="1" dirty="0" smtClean="0">
                <a:solidFill>
                  <a:srgbClr val="0070C0"/>
                </a:solidFill>
                <a:latin typeface="Sakkal Majalla" pitchFamily="2" charset="-78"/>
                <a:cs typeface="Sakkal Majalla" pitchFamily="2" charset="-78"/>
              </a:rPr>
              <a:t>قسم الأصول والإدارة التربوية</a:t>
            </a:r>
            <a:endParaRPr lang="en-US" sz="2400" dirty="0" smtClean="0">
              <a:solidFill>
                <a:srgbClr val="0070C0"/>
              </a:solidFill>
              <a:latin typeface="Sakkal Majalla" pitchFamily="2" charset="-78"/>
              <a:cs typeface="Sakkal Majalla" pitchFamily="2" charset="-78"/>
            </a:endParaRPr>
          </a:p>
          <a:p>
            <a:r>
              <a:rPr lang="ar-OM" sz="2400" b="1" dirty="0" smtClean="0">
                <a:solidFill>
                  <a:srgbClr val="0070C0"/>
                </a:solidFill>
                <a:latin typeface="Sakkal Majalla" pitchFamily="2" charset="-78"/>
                <a:cs typeface="Sakkal Majalla" pitchFamily="2" charset="-78"/>
              </a:rPr>
              <a:t>كلية  التربية/ جامعة السلطان قابوس </a:t>
            </a:r>
            <a:endParaRPr lang="en-US" sz="2400" dirty="0">
              <a:solidFill>
                <a:srgbClr val="0070C0"/>
              </a:solidFill>
              <a:latin typeface="Sakkal Majalla" pitchFamily="2" charset="-78"/>
              <a:cs typeface="Sakkal Majalla" pitchFamily="2" charset="-78"/>
            </a:endParaRPr>
          </a:p>
        </p:txBody>
      </p:sp>
      <p:pic>
        <p:nvPicPr>
          <p:cNvPr id="5" name="Picture 2" descr="http://www.squ.edu.om/Portals/_default/Skins/UniversitySkin/js/banner/4.jpg"/>
          <p:cNvPicPr>
            <a:picLocks noChangeAspect="1" noChangeArrowheads="1"/>
          </p:cNvPicPr>
          <p:nvPr/>
        </p:nvPicPr>
        <p:blipFill>
          <a:blip r:embed="rId2"/>
          <a:srcRect/>
          <a:stretch>
            <a:fillRect/>
          </a:stretch>
        </p:blipFill>
        <p:spPr bwMode="auto">
          <a:xfrm>
            <a:off x="0" y="0"/>
            <a:ext cx="9144000" cy="1643050"/>
          </a:xfrm>
          <a:prstGeom prst="rect">
            <a:avLst/>
          </a:prstGeom>
          <a:noFill/>
        </p:spPr>
      </p:pic>
      <p:pic>
        <p:nvPicPr>
          <p:cNvPr id="6" name="Picture 2" descr="http://www.squ.edu.om/Portals/_default/Skins/UniversitySkin/js/banner/4.jpg"/>
          <p:cNvPicPr>
            <a:picLocks noChangeAspect="1" noChangeArrowheads="1"/>
          </p:cNvPicPr>
          <p:nvPr/>
        </p:nvPicPr>
        <p:blipFill>
          <a:blip r:embed="rId2"/>
          <a:srcRect/>
          <a:stretch>
            <a:fillRect/>
          </a:stretch>
        </p:blipFill>
        <p:spPr bwMode="auto">
          <a:xfrm>
            <a:off x="0" y="5572140"/>
            <a:ext cx="9144000" cy="1285860"/>
          </a:xfrm>
          <a:prstGeom prst="rect">
            <a:avLst/>
          </a:prstGeom>
          <a:noFill/>
        </p:spPr>
      </p:pic>
      <p:pic>
        <p:nvPicPr>
          <p:cNvPr id="11270" name="Picture 6" descr="http://main.omanobserver.om/wp-content/uploads/2013/11/SQU-Logo.jpg"/>
          <p:cNvPicPr>
            <a:picLocks noChangeAspect="1" noChangeArrowheads="1"/>
          </p:cNvPicPr>
          <p:nvPr/>
        </p:nvPicPr>
        <p:blipFill>
          <a:blip r:embed="rId3" cstate="print"/>
          <a:srcRect/>
          <a:stretch>
            <a:fillRect/>
          </a:stretch>
        </p:blipFill>
        <p:spPr bwMode="auto">
          <a:xfrm>
            <a:off x="3071802" y="0"/>
            <a:ext cx="3000364" cy="16430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271" name="Rectangle 7"/>
          <p:cNvSpPr>
            <a:spLocks noChangeArrowheads="1"/>
          </p:cNvSpPr>
          <p:nvPr/>
        </p:nvSpPr>
        <p:spPr bwMode="auto">
          <a:xfrm>
            <a:off x="1500166" y="5143512"/>
            <a:ext cx="642942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ar-OM" sz="2000" b="1" i="0" u="none" strike="noStrike" cap="none" normalizeH="0" baseline="0" dirty="0" smtClean="0">
                <a:ln>
                  <a:noFill/>
                </a:ln>
                <a:solidFill>
                  <a:schemeClr val="tx1"/>
                </a:solidFill>
                <a:effectLst/>
                <a:latin typeface="Sakkal Majalla" pitchFamily="2" charset="-78"/>
                <a:ea typeface="Times New Roman" pitchFamily="18" charset="0"/>
                <a:cs typeface="Sakkal Majalla" pitchFamily="2" charset="-78"/>
              </a:rPr>
              <a:t>الندوة الوطنية التعليم </a:t>
            </a:r>
            <a:r>
              <a:rPr kumimoji="0" lang="ar-OM" sz="2000" b="1" i="0" u="none" strike="noStrike" cap="none" normalizeH="0" baseline="0" dirty="0" err="1" smtClean="0">
                <a:ln>
                  <a:noFill/>
                </a:ln>
                <a:solidFill>
                  <a:schemeClr val="tx1"/>
                </a:solidFill>
                <a:effectLst/>
                <a:latin typeface="Sakkal Majalla" pitchFamily="2" charset="-78"/>
                <a:ea typeface="Times New Roman" pitchFamily="18" charset="0"/>
                <a:cs typeface="Sakkal Majalla" pitchFamily="2" charset="-78"/>
              </a:rPr>
              <a:t>لريادة</a:t>
            </a:r>
            <a:r>
              <a:rPr kumimoji="0" lang="ar-OM" sz="2000" b="1" i="0" u="none" strike="noStrike" cap="none" normalizeH="0" baseline="0" dirty="0" smtClean="0">
                <a:ln>
                  <a:noFill/>
                </a:ln>
                <a:solidFill>
                  <a:schemeClr val="tx1"/>
                </a:solidFill>
                <a:effectLst/>
                <a:latin typeface="Sakkal Majalla" pitchFamily="2" charset="-78"/>
                <a:ea typeface="Times New Roman" pitchFamily="18" charset="0"/>
                <a:cs typeface="Sakkal Majalla" pitchFamily="2" charset="-78"/>
              </a:rPr>
              <a:t> </a:t>
            </a:r>
            <a:r>
              <a:rPr kumimoji="0" lang="ar-OM" sz="2000" b="1" i="0" u="none" strike="noStrike" cap="none" normalizeH="0" baseline="0" dirty="0" err="1" smtClean="0">
                <a:ln>
                  <a:noFill/>
                </a:ln>
                <a:solidFill>
                  <a:schemeClr val="tx1"/>
                </a:solidFill>
                <a:effectLst/>
                <a:latin typeface="Sakkal Majalla" pitchFamily="2" charset="-78"/>
                <a:ea typeface="Times New Roman" pitchFamily="18" charset="0"/>
                <a:cs typeface="Sakkal Majalla" pitchFamily="2" charset="-78"/>
              </a:rPr>
              <a:t>الاعمال</a:t>
            </a:r>
            <a:r>
              <a:rPr kumimoji="0" lang="ar-OM" sz="2000" b="1" i="0" u="none" strike="noStrike" cap="none" normalizeH="0" baseline="0" dirty="0" smtClean="0">
                <a:ln>
                  <a:noFill/>
                </a:ln>
                <a:solidFill>
                  <a:schemeClr val="tx1"/>
                </a:solidFill>
                <a:effectLst/>
                <a:latin typeface="Sakkal Majalla" pitchFamily="2" charset="-78"/>
                <a:ea typeface="Times New Roman" pitchFamily="18" charset="0"/>
                <a:cs typeface="Sakkal Majalla" pitchFamily="2" charset="-78"/>
              </a:rPr>
              <a:t> والابتكار للفترة 22-24/ سبتمبر 2014</a:t>
            </a:r>
            <a:endParaRPr kumimoji="0" lang="ar-OM"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icture1.png"/>
          <p:cNvPicPr>
            <a:picLocks noChangeAspect="1" noChangeArrowheads="1"/>
          </p:cNvPicPr>
          <p:nvPr/>
        </p:nvPicPr>
        <p:blipFill>
          <a:blip r:embed="rId2"/>
          <a:srcRect/>
          <a:stretch>
            <a:fillRect/>
          </a:stretch>
        </p:blipFill>
        <p:spPr bwMode="auto">
          <a:xfrm>
            <a:off x="-47619" y="0"/>
            <a:ext cx="9191619" cy="6643710"/>
          </a:xfrm>
          <a:prstGeom prst="rect">
            <a:avLst/>
          </a:prstGeom>
          <a:noFill/>
          <a:ln w="9525">
            <a:noFill/>
            <a:miter lim="800000"/>
            <a:headEnd/>
            <a:tailEnd/>
          </a:ln>
        </p:spPr>
      </p:pic>
      <p:sp>
        <p:nvSpPr>
          <p:cNvPr id="5" name="Rectangle 4"/>
          <p:cNvSpPr/>
          <p:nvPr/>
        </p:nvSpPr>
        <p:spPr>
          <a:xfrm>
            <a:off x="7715272" y="-71462"/>
            <a:ext cx="1428728" cy="3539430"/>
          </a:xfrm>
          <a:prstGeom prst="rect">
            <a:avLst/>
          </a:prstGeom>
        </p:spPr>
        <p:style>
          <a:lnRef idx="2">
            <a:schemeClr val="accent1"/>
          </a:lnRef>
          <a:fillRef idx="1">
            <a:schemeClr val="lt1"/>
          </a:fillRef>
          <a:effectRef idx="0">
            <a:schemeClr val="accent1"/>
          </a:effectRef>
          <a:fontRef idx="minor">
            <a:schemeClr val="dk1"/>
          </a:fontRef>
        </p:style>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العلاقة بين اتخاذ القرار المهني </a:t>
            </a:r>
            <a:r>
              <a:rPr lang="ar-SA" sz="32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والريادة</a:t>
            </a:r>
            <a:r>
              <a:rPr lang="ar-SA"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كمهارة </a:t>
            </a: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Diagram 1"/>
          <p:cNvPicPr>
            <a:picLocks noChangeArrowheads="1"/>
          </p:cNvPicPr>
          <p:nvPr/>
        </p:nvPicPr>
        <p:blipFill>
          <a:blip r:embed="rId2"/>
          <a:srcRect l="-25543" r="-25719"/>
          <a:stretch>
            <a:fillRect/>
          </a:stretch>
        </p:blipFill>
        <p:spPr bwMode="auto">
          <a:xfrm>
            <a:off x="0" y="428604"/>
            <a:ext cx="7072330" cy="5357850"/>
          </a:xfrm>
          <a:prstGeom prst="rect">
            <a:avLst/>
          </a:prstGeom>
          <a:noFill/>
          <a:ln w="9525">
            <a:noFill/>
            <a:miter lim="800000"/>
            <a:headEnd/>
            <a:tailEnd/>
          </a:ln>
        </p:spPr>
      </p:pic>
      <p:sp>
        <p:nvSpPr>
          <p:cNvPr id="5" name="Rectangle 4"/>
          <p:cNvSpPr/>
          <p:nvPr/>
        </p:nvSpPr>
        <p:spPr>
          <a:xfrm>
            <a:off x="6572264" y="2000240"/>
            <a:ext cx="2219294" cy="1754326"/>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مثلث المهارات الريادية </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225536"/>
          </a:xfrm>
        </p:spPr>
        <p:txBody>
          <a:bodyPr>
            <a:noAutofit/>
          </a:bodyPr>
          <a:lstStyle/>
          <a:p>
            <a:r>
              <a:rPr lang="ar-SA" sz="3600" b="1" dirty="0" smtClean="0">
                <a:solidFill>
                  <a:srgbClr val="FF0000"/>
                </a:solidFill>
              </a:rPr>
              <a:t>نتائج </a:t>
            </a:r>
            <a:r>
              <a:rPr lang="ar-OM" sz="3600" b="1" dirty="0" smtClean="0">
                <a:solidFill>
                  <a:srgbClr val="FF0000"/>
                </a:solidFill>
              </a:rPr>
              <a:t>الدراسة: </a:t>
            </a:r>
            <a:r>
              <a:rPr lang="ar-OM" sz="3600" dirty="0" smtClean="0"/>
              <a:t>السؤال الثاني: </a:t>
            </a:r>
            <a:br>
              <a:rPr lang="ar-OM" sz="3600" dirty="0" smtClean="0"/>
            </a:br>
            <a:r>
              <a:rPr lang="ar-SA" sz="3200" dirty="0" smtClean="0"/>
              <a:t>درجة امتلاك طلبة جامعة السلطان قابوس </a:t>
            </a:r>
            <a:r>
              <a:rPr lang="ar-SA" sz="3200" dirty="0" err="1" smtClean="0"/>
              <a:t>ل</a:t>
            </a:r>
            <a:r>
              <a:rPr lang="ar-OM" sz="3200" dirty="0" smtClean="0"/>
              <a:t>ل</a:t>
            </a:r>
            <a:r>
              <a:rPr lang="ar-SA" sz="3200" dirty="0" smtClean="0"/>
              <a:t>مهارات الريادية</a:t>
            </a:r>
            <a:endParaRPr lang="en-US" sz="3600" dirty="0"/>
          </a:p>
        </p:txBody>
      </p:sp>
      <p:graphicFrame>
        <p:nvGraphicFramePr>
          <p:cNvPr id="5" name="Table 4"/>
          <p:cNvGraphicFramePr>
            <a:graphicFrameLocks noGrp="1"/>
          </p:cNvGraphicFramePr>
          <p:nvPr/>
        </p:nvGraphicFramePr>
        <p:xfrm>
          <a:off x="500034" y="1643050"/>
          <a:ext cx="8072493" cy="4243052"/>
        </p:xfrm>
        <a:graphic>
          <a:graphicData uri="http://schemas.openxmlformats.org/drawingml/2006/table">
            <a:tbl>
              <a:tblPr rtl="1"/>
              <a:tblGrid>
                <a:gridCol w="1043206"/>
                <a:gridCol w="3265687"/>
                <a:gridCol w="1360702"/>
                <a:gridCol w="1088561"/>
                <a:gridCol w="1314337"/>
              </a:tblGrid>
              <a:tr h="1217735">
                <a:tc>
                  <a:txBody>
                    <a:bodyPr/>
                    <a:lstStyle/>
                    <a:p>
                      <a:pPr marL="0" marR="0" algn="ctr" rtl="1">
                        <a:spcBef>
                          <a:spcPts val="0"/>
                        </a:spcBef>
                        <a:spcAft>
                          <a:spcPts val="0"/>
                        </a:spcAft>
                      </a:pPr>
                      <a:r>
                        <a:rPr lang="ar-SA" sz="2800" b="1" dirty="0">
                          <a:solidFill>
                            <a:srgbClr val="000000"/>
                          </a:solidFill>
                          <a:latin typeface="Times New Roman"/>
                          <a:ea typeface="Calibri"/>
                          <a:cs typeface="Sakkal Majalla"/>
                        </a:rPr>
                        <a:t>الرتبة</a:t>
                      </a:r>
                      <a:endParaRPr lang="en-US" sz="2800" b="1" dirty="0">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OM" sz="2800" b="1" dirty="0">
                          <a:solidFill>
                            <a:srgbClr val="000000"/>
                          </a:solidFill>
                          <a:latin typeface="Times New Roman"/>
                          <a:ea typeface="Calibri"/>
                          <a:cs typeface="Sakkal Majalla"/>
                        </a:rPr>
                        <a:t>محاور المهارات</a:t>
                      </a:r>
                      <a:endParaRPr lang="en-US" sz="2800" b="1" dirty="0">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800" b="1" dirty="0">
                          <a:solidFill>
                            <a:srgbClr val="000000"/>
                          </a:solidFill>
                          <a:latin typeface="Times New Roman"/>
                          <a:ea typeface="Calibri"/>
                          <a:cs typeface="Sakkal Majalla"/>
                        </a:rPr>
                        <a:t>المتوسط الحسابي</a:t>
                      </a:r>
                      <a:endParaRPr lang="en-US" sz="2800" b="1" dirty="0">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800" b="1" dirty="0">
                          <a:solidFill>
                            <a:srgbClr val="000000"/>
                          </a:solidFill>
                          <a:latin typeface="Times New Roman"/>
                          <a:ea typeface="Calibri"/>
                          <a:cs typeface="Sakkal Majalla"/>
                        </a:rPr>
                        <a:t>الانحراف المعياري</a:t>
                      </a:r>
                      <a:endParaRPr lang="en-US" sz="2800" b="1" dirty="0">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800" b="1" dirty="0">
                          <a:solidFill>
                            <a:srgbClr val="000000"/>
                          </a:solidFill>
                          <a:latin typeface="Times New Roman"/>
                          <a:ea typeface="Calibri"/>
                          <a:cs typeface="Sakkal Majalla"/>
                        </a:rPr>
                        <a:t>درجة امتلاك المهارة</a:t>
                      </a:r>
                      <a:endParaRPr lang="en-US" sz="2800" b="1" dirty="0">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5209">
                <a:tc>
                  <a:txBody>
                    <a:bodyPr/>
                    <a:lstStyle/>
                    <a:p>
                      <a:pPr marL="0" marR="0" algn="ctr" rtl="1">
                        <a:spcBef>
                          <a:spcPts val="0"/>
                        </a:spcBef>
                        <a:spcAft>
                          <a:spcPts val="0"/>
                        </a:spcAft>
                      </a:pPr>
                      <a:r>
                        <a:rPr lang="ar-SA" sz="2800">
                          <a:solidFill>
                            <a:srgbClr val="000000"/>
                          </a:solidFill>
                          <a:latin typeface="Times New Roman"/>
                          <a:ea typeface="Calibri"/>
                          <a:cs typeface="Sakkal Majalla"/>
                        </a:rPr>
                        <a:t>1</a:t>
                      </a:r>
                      <a:endParaRPr lang="en-US" sz="2800">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rtl="1">
                        <a:spcBef>
                          <a:spcPts val="0"/>
                        </a:spcBef>
                        <a:spcAft>
                          <a:spcPts val="0"/>
                        </a:spcAft>
                      </a:pPr>
                      <a:r>
                        <a:rPr lang="ar-SA" sz="2800">
                          <a:solidFill>
                            <a:srgbClr val="000000"/>
                          </a:solidFill>
                          <a:latin typeface="Times New Roman"/>
                          <a:ea typeface="Times New Roman"/>
                          <a:cs typeface="Sakkal Majalla"/>
                        </a:rPr>
                        <a:t>مهارات شخصية</a:t>
                      </a:r>
                      <a:endParaRPr lang="en-US" sz="2800">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rtl="1">
                        <a:spcBef>
                          <a:spcPts val="0"/>
                        </a:spcBef>
                        <a:spcAft>
                          <a:spcPts val="0"/>
                        </a:spcAft>
                      </a:pPr>
                      <a:r>
                        <a:rPr lang="ar-SA" sz="2800">
                          <a:solidFill>
                            <a:srgbClr val="000000"/>
                          </a:solidFill>
                          <a:latin typeface="Times New Roman"/>
                          <a:ea typeface="Calibri"/>
                          <a:cs typeface="Sakkal Majalla"/>
                        </a:rPr>
                        <a:t>3.99</a:t>
                      </a:r>
                      <a:endParaRPr lang="en-US" sz="2800">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rtl="1">
                        <a:spcBef>
                          <a:spcPts val="0"/>
                        </a:spcBef>
                        <a:spcAft>
                          <a:spcPts val="0"/>
                        </a:spcAft>
                      </a:pPr>
                      <a:r>
                        <a:rPr lang="ar-SA" sz="2800" dirty="0">
                          <a:solidFill>
                            <a:srgbClr val="000000"/>
                          </a:solidFill>
                          <a:latin typeface="Times New Roman"/>
                          <a:ea typeface="Calibri"/>
                          <a:cs typeface="Sakkal Majalla"/>
                        </a:rPr>
                        <a:t>0.47</a:t>
                      </a:r>
                      <a:endParaRPr lang="en-US" sz="2800" dirty="0">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rtl="1">
                        <a:spcBef>
                          <a:spcPts val="0"/>
                        </a:spcBef>
                        <a:spcAft>
                          <a:spcPts val="0"/>
                        </a:spcAft>
                      </a:pPr>
                      <a:r>
                        <a:rPr lang="ar-SA" sz="2800" dirty="0">
                          <a:solidFill>
                            <a:srgbClr val="C00000"/>
                          </a:solidFill>
                          <a:latin typeface="Times New Roman"/>
                          <a:ea typeface="Calibri"/>
                          <a:cs typeface="Sakkal Majalla"/>
                        </a:rPr>
                        <a:t>عالية</a:t>
                      </a:r>
                      <a:endParaRPr lang="en-US" sz="2800" dirty="0">
                        <a:solidFill>
                          <a:srgbClr val="C00000"/>
                        </a:solidFill>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r>
              <a:tr h="581527">
                <a:tc>
                  <a:txBody>
                    <a:bodyPr/>
                    <a:lstStyle/>
                    <a:p>
                      <a:pPr marL="0" marR="0" algn="ctr" rtl="1">
                        <a:spcBef>
                          <a:spcPts val="0"/>
                        </a:spcBef>
                        <a:spcAft>
                          <a:spcPts val="0"/>
                        </a:spcAft>
                      </a:pPr>
                      <a:r>
                        <a:rPr lang="ar-SA" sz="2800">
                          <a:solidFill>
                            <a:srgbClr val="000000"/>
                          </a:solidFill>
                          <a:latin typeface="Times New Roman"/>
                          <a:ea typeface="Calibri"/>
                          <a:cs typeface="Sakkal Majalla"/>
                        </a:rPr>
                        <a:t>2</a:t>
                      </a:r>
                      <a:endParaRPr lang="en-US" sz="2800">
                        <a:latin typeface="Times New Roman"/>
                        <a:ea typeface="Times New Roman"/>
                      </a:endParaRPr>
                    </a:p>
                  </a:txBody>
                  <a:tcPr marL="68580" marR="68580" marT="0" marB="0" anchor="ctr">
                    <a:lnL>
                      <a:noFill/>
                    </a:lnL>
                    <a:lnR>
                      <a:noFill/>
                    </a:lnR>
                    <a:lnT>
                      <a:noFill/>
                    </a:lnT>
                    <a:lnB>
                      <a:noFill/>
                    </a:lnB>
                  </a:tcPr>
                </a:tc>
                <a:tc>
                  <a:txBody>
                    <a:bodyPr/>
                    <a:lstStyle/>
                    <a:p>
                      <a:pPr marL="0" marR="0" algn="ctr" rtl="1">
                        <a:spcBef>
                          <a:spcPts val="0"/>
                        </a:spcBef>
                        <a:spcAft>
                          <a:spcPts val="0"/>
                        </a:spcAft>
                      </a:pPr>
                      <a:r>
                        <a:rPr lang="ar-SA" sz="2800" dirty="0">
                          <a:solidFill>
                            <a:srgbClr val="000000"/>
                          </a:solidFill>
                          <a:latin typeface="Times New Roman"/>
                          <a:ea typeface="Times New Roman"/>
                          <a:cs typeface="Sakkal Majalla"/>
                        </a:rPr>
                        <a:t>مهارات قيادية</a:t>
                      </a:r>
                      <a:endParaRPr lang="en-US" sz="2800" dirty="0">
                        <a:latin typeface="Times New Roman"/>
                        <a:ea typeface="Times New Roman"/>
                      </a:endParaRPr>
                    </a:p>
                  </a:txBody>
                  <a:tcPr marL="68580" marR="68580" marT="0" marB="0" anchor="ctr">
                    <a:lnL>
                      <a:noFill/>
                    </a:lnL>
                    <a:lnR>
                      <a:noFill/>
                    </a:lnR>
                    <a:lnT>
                      <a:noFill/>
                    </a:lnT>
                    <a:lnB>
                      <a:noFill/>
                    </a:lnB>
                  </a:tcPr>
                </a:tc>
                <a:tc>
                  <a:txBody>
                    <a:bodyPr/>
                    <a:lstStyle/>
                    <a:p>
                      <a:pPr marL="0" marR="0" algn="ctr" rtl="1">
                        <a:spcBef>
                          <a:spcPts val="0"/>
                        </a:spcBef>
                        <a:spcAft>
                          <a:spcPts val="0"/>
                        </a:spcAft>
                      </a:pPr>
                      <a:r>
                        <a:rPr lang="ar-SA" sz="2800">
                          <a:solidFill>
                            <a:srgbClr val="000000"/>
                          </a:solidFill>
                          <a:latin typeface="Times New Roman"/>
                          <a:ea typeface="Calibri"/>
                          <a:cs typeface="Sakkal Majalla"/>
                        </a:rPr>
                        <a:t>3.90</a:t>
                      </a:r>
                      <a:endParaRPr lang="en-US" sz="2800">
                        <a:latin typeface="Times New Roman"/>
                        <a:ea typeface="Times New Roman"/>
                      </a:endParaRPr>
                    </a:p>
                  </a:txBody>
                  <a:tcPr marL="68580" marR="68580" marT="0" marB="0" anchor="ctr">
                    <a:lnL>
                      <a:noFill/>
                    </a:lnL>
                    <a:lnR>
                      <a:noFill/>
                    </a:lnR>
                    <a:lnT>
                      <a:noFill/>
                    </a:lnT>
                    <a:lnB>
                      <a:noFill/>
                    </a:lnB>
                  </a:tcPr>
                </a:tc>
                <a:tc>
                  <a:txBody>
                    <a:bodyPr/>
                    <a:lstStyle/>
                    <a:p>
                      <a:pPr marL="0" marR="0" algn="ctr" rtl="1">
                        <a:spcBef>
                          <a:spcPts val="0"/>
                        </a:spcBef>
                        <a:spcAft>
                          <a:spcPts val="0"/>
                        </a:spcAft>
                      </a:pPr>
                      <a:r>
                        <a:rPr lang="ar-SA" sz="2800">
                          <a:solidFill>
                            <a:srgbClr val="000000"/>
                          </a:solidFill>
                          <a:latin typeface="Times New Roman"/>
                          <a:ea typeface="Calibri"/>
                          <a:cs typeface="Sakkal Majalla"/>
                        </a:rPr>
                        <a:t>0.52</a:t>
                      </a:r>
                      <a:endParaRPr lang="en-US" sz="2800">
                        <a:latin typeface="Times New Roman"/>
                        <a:ea typeface="Times New Roman"/>
                      </a:endParaRPr>
                    </a:p>
                  </a:txBody>
                  <a:tcPr marL="68580" marR="68580" marT="0" marB="0" anchor="ctr">
                    <a:lnL>
                      <a:noFill/>
                    </a:lnL>
                    <a:lnR>
                      <a:noFill/>
                    </a:lnR>
                    <a:lnT>
                      <a:noFill/>
                    </a:lnT>
                    <a:lnB>
                      <a:noFill/>
                    </a:lnB>
                  </a:tcPr>
                </a:tc>
                <a:tc>
                  <a:txBody>
                    <a:bodyPr/>
                    <a:lstStyle/>
                    <a:p>
                      <a:pPr marL="0" marR="0" algn="ctr" rtl="1">
                        <a:spcBef>
                          <a:spcPts val="0"/>
                        </a:spcBef>
                        <a:spcAft>
                          <a:spcPts val="0"/>
                        </a:spcAft>
                      </a:pPr>
                      <a:r>
                        <a:rPr lang="ar-SA" sz="2800" dirty="0">
                          <a:solidFill>
                            <a:srgbClr val="C00000"/>
                          </a:solidFill>
                          <a:latin typeface="Times New Roman"/>
                          <a:ea typeface="Calibri"/>
                          <a:cs typeface="Sakkal Majalla"/>
                        </a:rPr>
                        <a:t>عالية</a:t>
                      </a:r>
                      <a:endParaRPr lang="en-US" sz="2800" dirty="0">
                        <a:solidFill>
                          <a:srgbClr val="C00000"/>
                        </a:solidFill>
                        <a:latin typeface="Times New Roman"/>
                        <a:ea typeface="Times New Roman"/>
                      </a:endParaRPr>
                    </a:p>
                  </a:txBody>
                  <a:tcPr marL="68580" marR="68580" marT="0" marB="0" anchor="ctr">
                    <a:lnL>
                      <a:noFill/>
                    </a:lnL>
                    <a:lnR>
                      <a:noFill/>
                    </a:lnR>
                    <a:lnT>
                      <a:noFill/>
                    </a:lnT>
                    <a:lnB>
                      <a:noFill/>
                    </a:lnB>
                  </a:tcPr>
                </a:tc>
              </a:tr>
              <a:tr h="605209">
                <a:tc>
                  <a:txBody>
                    <a:bodyPr/>
                    <a:lstStyle/>
                    <a:p>
                      <a:pPr marL="0" marR="0" algn="ctr" rtl="1">
                        <a:spcBef>
                          <a:spcPts val="0"/>
                        </a:spcBef>
                        <a:spcAft>
                          <a:spcPts val="0"/>
                        </a:spcAft>
                      </a:pPr>
                      <a:r>
                        <a:rPr lang="ar-SA" sz="2800">
                          <a:solidFill>
                            <a:srgbClr val="000000"/>
                          </a:solidFill>
                          <a:latin typeface="Times New Roman"/>
                          <a:ea typeface="Calibri"/>
                          <a:cs typeface="Sakkal Majalla"/>
                        </a:rPr>
                        <a:t>3</a:t>
                      </a:r>
                      <a:endParaRPr lang="en-US" sz="2800">
                        <a:latin typeface="Times New Roman"/>
                        <a:ea typeface="Times New Roman"/>
                      </a:endParaRPr>
                    </a:p>
                  </a:txBody>
                  <a:tcPr marL="68580" marR="68580" marT="0" marB="0" anchor="ctr">
                    <a:lnL>
                      <a:noFill/>
                    </a:lnL>
                    <a:lnR>
                      <a:noFill/>
                    </a:lnR>
                    <a:lnT>
                      <a:noFill/>
                    </a:lnT>
                    <a:lnB>
                      <a:noFill/>
                    </a:lnB>
                  </a:tcPr>
                </a:tc>
                <a:tc>
                  <a:txBody>
                    <a:bodyPr/>
                    <a:lstStyle/>
                    <a:p>
                      <a:pPr marL="0" marR="0" algn="ctr" rtl="1">
                        <a:spcBef>
                          <a:spcPts val="0"/>
                        </a:spcBef>
                        <a:spcAft>
                          <a:spcPts val="0"/>
                        </a:spcAft>
                      </a:pPr>
                      <a:r>
                        <a:rPr lang="ar-SA" sz="2800">
                          <a:solidFill>
                            <a:srgbClr val="000000"/>
                          </a:solidFill>
                          <a:latin typeface="Times New Roman"/>
                          <a:ea typeface="Times New Roman"/>
                          <a:cs typeface="Sakkal Majalla"/>
                        </a:rPr>
                        <a:t>مهارات إدارية</a:t>
                      </a:r>
                      <a:endParaRPr lang="en-US" sz="2800">
                        <a:latin typeface="Times New Roman"/>
                        <a:ea typeface="Times New Roman"/>
                      </a:endParaRPr>
                    </a:p>
                  </a:txBody>
                  <a:tcPr marL="68580" marR="68580" marT="0" marB="0" anchor="ctr">
                    <a:lnL>
                      <a:noFill/>
                    </a:lnL>
                    <a:lnR>
                      <a:noFill/>
                    </a:lnR>
                    <a:lnT>
                      <a:noFill/>
                    </a:lnT>
                    <a:lnB>
                      <a:noFill/>
                    </a:lnB>
                  </a:tcPr>
                </a:tc>
                <a:tc>
                  <a:txBody>
                    <a:bodyPr/>
                    <a:lstStyle/>
                    <a:p>
                      <a:pPr marL="0" marR="0" algn="ctr" rtl="1">
                        <a:spcBef>
                          <a:spcPts val="0"/>
                        </a:spcBef>
                        <a:spcAft>
                          <a:spcPts val="0"/>
                        </a:spcAft>
                      </a:pPr>
                      <a:r>
                        <a:rPr lang="ar-SA" sz="2800">
                          <a:solidFill>
                            <a:srgbClr val="000000"/>
                          </a:solidFill>
                          <a:latin typeface="Times New Roman"/>
                          <a:ea typeface="Calibri"/>
                          <a:cs typeface="Sakkal Majalla"/>
                        </a:rPr>
                        <a:t>3.77</a:t>
                      </a:r>
                      <a:endParaRPr lang="en-US" sz="2800">
                        <a:latin typeface="Times New Roman"/>
                        <a:ea typeface="Times New Roman"/>
                      </a:endParaRPr>
                    </a:p>
                  </a:txBody>
                  <a:tcPr marL="68580" marR="68580" marT="0" marB="0" anchor="ctr">
                    <a:lnL>
                      <a:noFill/>
                    </a:lnL>
                    <a:lnR>
                      <a:noFill/>
                    </a:lnR>
                    <a:lnT>
                      <a:noFill/>
                    </a:lnT>
                    <a:lnB>
                      <a:noFill/>
                    </a:lnB>
                  </a:tcPr>
                </a:tc>
                <a:tc>
                  <a:txBody>
                    <a:bodyPr/>
                    <a:lstStyle/>
                    <a:p>
                      <a:pPr marL="0" marR="0" algn="ctr" rtl="1">
                        <a:spcBef>
                          <a:spcPts val="0"/>
                        </a:spcBef>
                        <a:spcAft>
                          <a:spcPts val="0"/>
                        </a:spcAft>
                      </a:pPr>
                      <a:r>
                        <a:rPr lang="ar-SA" sz="2800">
                          <a:solidFill>
                            <a:srgbClr val="000000"/>
                          </a:solidFill>
                          <a:latin typeface="Times New Roman"/>
                          <a:ea typeface="Calibri"/>
                          <a:cs typeface="Sakkal Majalla"/>
                        </a:rPr>
                        <a:t>0.57</a:t>
                      </a:r>
                      <a:endParaRPr lang="en-US" sz="2800">
                        <a:latin typeface="Times New Roman"/>
                        <a:ea typeface="Times New Roman"/>
                      </a:endParaRPr>
                    </a:p>
                  </a:txBody>
                  <a:tcPr marL="68580" marR="68580" marT="0" marB="0" anchor="ctr">
                    <a:lnL>
                      <a:noFill/>
                    </a:lnL>
                    <a:lnR>
                      <a:noFill/>
                    </a:lnR>
                    <a:lnT>
                      <a:noFill/>
                    </a:lnT>
                    <a:lnB>
                      <a:noFill/>
                    </a:lnB>
                  </a:tcPr>
                </a:tc>
                <a:tc>
                  <a:txBody>
                    <a:bodyPr/>
                    <a:lstStyle/>
                    <a:p>
                      <a:pPr marL="0" marR="0" algn="ctr" rtl="1">
                        <a:spcBef>
                          <a:spcPts val="0"/>
                        </a:spcBef>
                        <a:spcAft>
                          <a:spcPts val="0"/>
                        </a:spcAft>
                      </a:pPr>
                      <a:r>
                        <a:rPr lang="ar-SA" sz="2800" dirty="0">
                          <a:solidFill>
                            <a:srgbClr val="C00000"/>
                          </a:solidFill>
                          <a:latin typeface="Times New Roman"/>
                          <a:ea typeface="Calibri"/>
                          <a:cs typeface="Sakkal Majalla"/>
                        </a:rPr>
                        <a:t>عالية</a:t>
                      </a:r>
                      <a:endParaRPr lang="en-US" sz="2800" dirty="0">
                        <a:solidFill>
                          <a:srgbClr val="C00000"/>
                        </a:solidFill>
                        <a:latin typeface="Times New Roman"/>
                        <a:ea typeface="Times New Roman"/>
                      </a:endParaRPr>
                    </a:p>
                  </a:txBody>
                  <a:tcPr marL="68580" marR="68580" marT="0" marB="0" anchor="ctr">
                    <a:lnL>
                      <a:noFill/>
                    </a:lnL>
                    <a:lnR>
                      <a:noFill/>
                    </a:lnR>
                    <a:lnT>
                      <a:noFill/>
                    </a:lnT>
                    <a:lnB>
                      <a:noFill/>
                    </a:lnB>
                  </a:tcPr>
                </a:tc>
              </a:tr>
              <a:tr h="581527">
                <a:tc>
                  <a:txBody>
                    <a:bodyPr/>
                    <a:lstStyle/>
                    <a:p>
                      <a:pPr marL="0" marR="0" algn="ctr" rtl="1">
                        <a:spcBef>
                          <a:spcPts val="0"/>
                        </a:spcBef>
                        <a:spcAft>
                          <a:spcPts val="0"/>
                        </a:spcAft>
                      </a:pPr>
                      <a:r>
                        <a:rPr lang="ar-SA" sz="2800">
                          <a:solidFill>
                            <a:srgbClr val="000000"/>
                          </a:solidFill>
                          <a:latin typeface="Times New Roman"/>
                          <a:ea typeface="Calibri"/>
                          <a:cs typeface="Sakkal Majalla"/>
                        </a:rPr>
                        <a:t>4</a:t>
                      </a:r>
                      <a:endParaRPr lang="en-US" sz="2800">
                        <a:latin typeface="Times New Roman"/>
                        <a:ea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800">
                          <a:solidFill>
                            <a:srgbClr val="000000"/>
                          </a:solidFill>
                          <a:latin typeface="Times New Roman"/>
                          <a:ea typeface="Times New Roman"/>
                          <a:cs typeface="Sakkal Majalla"/>
                        </a:rPr>
                        <a:t>مهارات تقنية وفنية</a:t>
                      </a:r>
                      <a:endParaRPr lang="en-US" sz="2800">
                        <a:latin typeface="Times New Roman"/>
                        <a:ea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800">
                          <a:solidFill>
                            <a:srgbClr val="000000"/>
                          </a:solidFill>
                          <a:latin typeface="Times New Roman"/>
                          <a:ea typeface="Calibri"/>
                          <a:cs typeface="Sakkal Majalla"/>
                        </a:rPr>
                        <a:t>3.23</a:t>
                      </a:r>
                      <a:endParaRPr lang="en-US" sz="2800">
                        <a:latin typeface="Times New Roman"/>
                        <a:ea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800">
                          <a:solidFill>
                            <a:srgbClr val="000000"/>
                          </a:solidFill>
                          <a:latin typeface="Times New Roman"/>
                          <a:ea typeface="Calibri"/>
                          <a:cs typeface="Sakkal Majalla"/>
                        </a:rPr>
                        <a:t>0.80</a:t>
                      </a:r>
                      <a:endParaRPr lang="en-US" sz="2800">
                        <a:latin typeface="Times New Roman"/>
                        <a:ea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800" dirty="0">
                          <a:solidFill>
                            <a:srgbClr val="C00000"/>
                          </a:solidFill>
                          <a:latin typeface="Times New Roman"/>
                          <a:ea typeface="Calibri"/>
                          <a:cs typeface="Sakkal Majalla"/>
                        </a:rPr>
                        <a:t>متوسطة</a:t>
                      </a:r>
                      <a:endParaRPr lang="en-US" sz="2800" dirty="0">
                        <a:solidFill>
                          <a:srgbClr val="C00000"/>
                        </a:solidFill>
                        <a:latin typeface="Times New Roman"/>
                        <a:ea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r>
              <a:tr h="589420">
                <a:tc>
                  <a:txBody>
                    <a:bodyPr/>
                    <a:lstStyle/>
                    <a:p>
                      <a:pPr marL="0" marR="0" algn="ctr" rtl="1">
                        <a:spcBef>
                          <a:spcPts val="0"/>
                        </a:spcBef>
                        <a:spcAft>
                          <a:spcPts val="0"/>
                        </a:spcAft>
                      </a:pPr>
                      <a:endParaRPr lang="en-US" sz="2800">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800">
                          <a:solidFill>
                            <a:srgbClr val="000000"/>
                          </a:solidFill>
                          <a:latin typeface="Times New Roman"/>
                          <a:ea typeface="Calibri"/>
                          <a:cs typeface="Sakkal Majalla"/>
                        </a:rPr>
                        <a:t>المحاور بشــــــــكل عـــــــــــــام</a:t>
                      </a:r>
                      <a:endParaRPr lang="en-US" sz="2800">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800">
                          <a:solidFill>
                            <a:srgbClr val="000000"/>
                          </a:solidFill>
                          <a:latin typeface="Times New Roman"/>
                          <a:ea typeface="Calibri"/>
                          <a:cs typeface="Sakkal Majalla"/>
                        </a:rPr>
                        <a:t>3.77</a:t>
                      </a:r>
                      <a:endParaRPr lang="en-US" sz="2800">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800">
                          <a:solidFill>
                            <a:srgbClr val="000000"/>
                          </a:solidFill>
                          <a:latin typeface="Times New Roman"/>
                          <a:ea typeface="Calibri"/>
                          <a:cs typeface="Sakkal Majalla"/>
                        </a:rPr>
                        <a:t>0.48</a:t>
                      </a:r>
                      <a:endParaRPr lang="en-US" sz="2800">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800" dirty="0">
                          <a:solidFill>
                            <a:srgbClr val="C00000"/>
                          </a:solidFill>
                          <a:latin typeface="Times New Roman"/>
                          <a:ea typeface="Calibri"/>
                          <a:cs typeface="Sakkal Majalla"/>
                        </a:rPr>
                        <a:t>عالية</a:t>
                      </a:r>
                      <a:endParaRPr lang="en-US" sz="2800" dirty="0">
                        <a:solidFill>
                          <a:srgbClr val="C00000"/>
                        </a:solidFill>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7649" name="Rectangle 1"/>
          <p:cNvSpPr>
            <a:spLocks noChangeArrowheads="1"/>
          </p:cNvSpPr>
          <p:nvPr/>
        </p:nvSpPr>
        <p:spPr bwMode="auto">
          <a:xfrm>
            <a:off x="357158" y="5857892"/>
            <a:ext cx="7572428"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2000" b="0" u="none" strike="noStrike" cap="none" normalizeH="0" baseline="0" dirty="0" smtClean="0">
                <a:ln>
                  <a:noFill/>
                </a:ln>
                <a:solidFill>
                  <a:schemeClr val="tx2"/>
                </a:solidFill>
                <a:effectLst/>
                <a:latin typeface="Sakkal Majalla" pitchFamily="2" charset="-78"/>
                <a:ea typeface="Calibri" pitchFamily="34" charset="0"/>
                <a:cs typeface="Sakkal Majalla" pitchFamily="2" charset="-78"/>
              </a:rPr>
              <a:t>المتوسطات الحسابية والانحرافات المعيارية لتقديرات العينة على محاور الدراسة والمجموع الكلي</a:t>
            </a:r>
            <a:endParaRPr kumimoji="0" lang="ar-SA" sz="2800" b="0" u="none" strike="noStrike" cap="none" normalizeH="0" baseline="0" dirty="0" smtClean="0">
              <a:ln>
                <a:noFill/>
              </a:ln>
              <a:solidFill>
                <a:schemeClr val="tx2"/>
              </a:solidFill>
              <a:effectLst/>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225536"/>
          </a:xfrm>
        </p:spPr>
        <p:txBody>
          <a:bodyPr>
            <a:noAutofit/>
          </a:bodyPr>
          <a:lstStyle/>
          <a:p>
            <a:r>
              <a:rPr lang="ar-SA" sz="3600" b="1" dirty="0" smtClean="0">
                <a:solidFill>
                  <a:srgbClr val="FF0000"/>
                </a:solidFill>
              </a:rPr>
              <a:t>نتائج </a:t>
            </a:r>
            <a:r>
              <a:rPr lang="ar-OM" sz="3600" b="1" dirty="0" smtClean="0">
                <a:solidFill>
                  <a:srgbClr val="FF0000"/>
                </a:solidFill>
              </a:rPr>
              <a:t>الدراسة: </a:t>
            </a:r>
            <a:r>
              <a:rPr lang="ar-OM" sz="3600" dirty="0" smtClean="0"/>
              <a:t>السؤال الثاني: </a:t>
            </a:r>
            <a:br>
              <a:rPr lang="ar-OM" sz="3600" dirty="0" smtClean="0"/>
            </a:br>
            <a:r>
              <a:rPr lang="ar-SA" sz="3200" dirty="0" smtClean="0"/>
              <a:t>درجة امتلاك طلبة جامعة السلطان قابوس </a:t>
            </a:r>
            <a:r>
              <a:rPr lang="ar-SA" sz="3200" dirty="0" err="1" smtClean="0"/>
              <a:t>ل</a:t>
            </a:r>
            <a:r>
              <a:rPr lang="ar-OM" sz="3200" dirty="0" smtClean="0"/>
              <a:t>ل</a:t>
            </a:r>
            <a:r>
              <a:rPr lang="ar-SA" sz="3200" dirty="0" smtClean="0"/>
              <a:t>مهارات الريادية</a:t>
            </a:r>
            <a:endParaRPr lang="en-US" sz="3200" dirty="0"/>
          </a:p>
        </p:txBody>
      </p:sp>
      <p:sp>
        <p:nvSpPr>
          <p:cNvPr id="27649" name="Rectangle 1"/>
          <p:cNvSpPr>
            <a:spLocks noChangeArrowheads="1"/>
          </p:cNvSpPr>
          <p:nvPr/>
        </p:nvSpPr>
        <p:spPr bwMode="auto">
          <a:xfrm>
            <a:off x="2357422" y="5643578"/>
            <a:ext cx="4968027"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2400" b="0" u="none" strike="noStrike" cap="none" normalizeH="0" baseline="0" dirty="0" smtClean="0">
                <a:ln>
                  <a:noFill/>
                </a:ln>
                <a:solidFill>
                  <a:schemeClr val="tx2"/>
                </a:solidFill>
                <a:effectLst/>
                <a:latin typeface="Sakkal Majalla" pitchFamily="2" charset="-78"/>
                <a:ea typeface="Calibri" pitchFamily="34" charset="0"/>
                <a:cs typeface="Sakkal Majalla" pitchFamily="2" charset="-78"/>
              </a:rPr>
              <a:t>المتوسطات الحسابية لتقديرات العينة </a:t>
            </a:r>
            <a:r>
              <a:rPr kumimoji="0" lang="ar-OM" sz="2400" b="0" u="none" strike="noStrike" cap="none" normalizeH="0" baseline="0" dirty="0" smtClean="0">
                <a:ln>
                  <a:noFill/>
                </a:ln>
                <a:solidFill>
                  <a:schemeClr val="tx2"/>
                </a:solidFill>
                <a:effectLst/>
                <a:latin typeface="Sakkal Majalla" pitchFamily="2" charset="-78"/>
                <a:ea typeface="Calibri" pitchFamily="34" charset="0"/>
                <a:cs typeface="Sakkal Majalla" pitchFamily="2" charset="-78"/>
              </a:rPr>
              <a:t>للمهارات الريادية</a:t>
            </a:r>
            <a:endParaRPr kumimoji="0" lang="ar-SA" sz="3200" b="0" u="none" strike="noStrike" cap="none" normalizeH="0" baseline="0" dirty="0" smtClean="0">
              <a:ln>
                <a:noFill/>
              </a:ln>
              <a:solidFill>
                <a:schemeClr val="tx2"/>
              </a:solidFill>
              <a:effectLst/>
              <a:latin typeface="Arial" pitchFamily="34" charset="0"/>
              <a:cs typeface="Arial" pitchFamily="34" charset="0"/>
            </a:endParaRPr>
          </a:p>
        </p:txBody>
      </p:sp>
      <p:pic>
        <p:nvPicPr>
          <p:cNvPr id="29698" name="Chart 3"/>
          <p:cNvPicPr>
            <a:picLocks noChangeArrowheads="1"/>
          </p:cNvPicPr>
          <p:nvPr/>
        </p:nvPicPr>
        <p:blipFill>
          <a:blip r:embed="rId2"/>
          <a:srcRect l="-3629" t="-3703" r="-5231" b="-7407"/>
          <a:stretch>
            <a:fillRect/>
          </a:stretch>
        </p:blipFill>
        <p:spPr bwMode="auto">
          <a:xfrm>
            <a:off x="714348" y="1785926"/>
            <a:ext cx="8001056" cy="4071966"/>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225536"/>
          </a:xfrm>
        </p:spPr>
        <p:txBody>
          <a:bodyPr>
            <a:noAutofit/>
          </a:bodyPr>
          <a:lstStyle/>
          <a:p>
            <a:r>
              <a:rPr lang="ar-SA" sz="3600" b="1" dirty="0" smtClean="0">
                <a:solidFill>
                  <a:srgbClr val="FF0000"/>
                </a:solidFill>
              </a:rPr>
              <a:t>نتائج </a:t>
            </a:r>
            <a:r>
              <a:rPr lang="ar-OM" sz="3600" b="1" dirty="0" smtClean="0">
                <a:solidFill>
                  <a:srgbClr val="FF0000"/>
                </a:solidFill>
              </a:rPr>
              <a:t>الدراسة: </a:t>
            </a:r>
            <a:r>
              <a:rPr lang="ar-OM" sz="3600" dirty="0" smtClean="0"/>
              <a:t>السؤال الثاني: </a:t>
            </a:r>
            <a:br>
              <a:rPr lang="ar-OM" sz="3600" dirty="0" smtClean="0"/>
            </a:br>
            <a:r>
              <a:rPr lang="ar-SA" sz="2000" dirty="0" smtClean="0"/>
              <a:t> المتوسطات الحسابية والانحرافات المعيارية لتقديرات العينة على فقرات </a:t>
            </a:r>
            <a:r>
              <a:rPr lang="ar-SA" sz="2000" b="1" u="sng" dirty="0" smtClean="0">
                <a:solidFill>
                  <a:srgbClr val="C00000"/>
                </a:solidFill>
              </a:rPr>
              <a:t>محور مهارات ريادية  شخصية </a:t>
            </a:r>
            <a:endParaRPr lang="en-US" sz="3200" b="1" u="sng" dirty="0">
              <a:solidFill>
                <a:srgbClr val="C00000"/>
              </a:solidFill>
            </a:endParaRPr>
          </a:p>
        </p:txBody>
      </p:sp>
      <p:graphicFrame>
        <p:nvGraphicFramePr>
          <p:cNvPr id="5" name="Table 4"/>
          <p:cNvGraphicFramePr>
            <a:graphicFrameLocks noGrp="1"/>
          </p:cNvGraphicFramePr>
          <p:nvPr/>
        </p:nvGraphicFramePr>
        <p:xfrm>
          <a:off x="428596" y="2357430"/>
          <a:ext cx="8215370" cy="2743200"/>
        </p:xfrm>
        <a:graphic>
          <a:graphicData uri="http://schemas.openxmlformats.org/drawingml/2006/table">
            <a:tbl>
              <a:tblPr rtl="1"/>
              <a:tblGrid>
                <a:gridCol w="852840"/>
                <a:gridCol w="813712"/>
                <a:gridCol w="3271901"/>
                <a:gridCol w="1039463"/>
                <a:gridCol w="1105683"/>
                <a:gridCol w="1131771"/>
              </a:tblGrid>
              <a:tr h="464259">
                <a:tc>
                  <a:txBody>
                    <a:bodyPr/>
                    <a:lstStyle/>
                    <a:p>
                      <a:pPr marL="0" marR="0" algn="ctr" rtl="1">
                        <a:spcBef>
                          <a:spcPts val="0"/>
                        </a:spcBef>
                        <a:spcAft>
                          <a:spcPts val="0"/>
                        </a:spcAft>
                      </a:pPr>
                      <a:r>
                        <a:rPr lang="ar-SA" sz="2000" b="1" dirty="0">
                          <a:solidFill>
                            <a:schemeClr val="tx2"/>
                          </a:solidFill>
                          <a:latin typeface="Times New Roman"/>
                          <a:ea typeface="Times New Roman"/>
                          <a:cs typeface="Traditional Arabic"/>
                        </a:rPr>
                        <a:t>الرتبة</a:t>
                      </a:r>
                      <a:endParaRPr lang="en-US" sz="2400" dirty="0">
                        <a:solidFill>
                          <a:schemeClr val="tx2"/>
                        </a:solidFill>
                        <a:latin typeface="Times New Roman"/>
                        <a:ea typeface="Times New Roman"/>
                      </a:endParaRPr>
                    </a:p>
                  </a:txBody>
                  <a:tcPr marL="47812" marR="4781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b="1">
                          <a:solidFill>
                            <a:schemeClr val="tx2"/>
                          </a:solidFill>
                          <a:latin typeface="Times New Roman"/>
                          <a:ea typeface="Times New Roman"/>
                          <a:cs typeface="Traditional Arabic"/>
                        </a:rPr>
                        <a:t>الفقرة</a:t>
                      </a:r>
                      <a:endParaRPr lang="en-US" sz="2400">
                        <a:solidFill>
                          <a:schemeClr val="tx2"/>
                        </a:solidFill>
                        <a:latin typeface="Times New Roman"/>
                        <a:ea typeface="Times New Roman"/>
                      </a:endParaRPr>
                    </a:p>
                  </a:txBody>
                  <a:tcPr marL="47812" marR="4781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b="1" dirty="0">
                          <a:solidFill>
                            <a:schemeClr val="tx2"/>
                          </a:solidFill>
                          <a:latin typeface="Times New Roman"/>
                          <a:ea typeface="Times New Roman"/>
                          <a:cs typeface="Traditional Arabic"/>
                        </a:rPr>
                        <a:t>المهارات الريادية</a:t>
                      </a:r>
                      <a:endParaRPr lang="en-US" sz="2400" dirty="0">
                        <a:solidFill>
                          <a:schemeClr val="tx2"/>
                        </a:solidFill>
                        <a:latin typeface="Times New Roman"/>
                        <a:ea typeface="Times New Roman"/>
                      </a:endParaRPr>
                    </a:p>
                  </a:txBody>
                  <a:tcPr marL="47812" marR="4781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b="1">
                          <a:solidFill>
                            <a:schemeClr val="tx2"/>
                          </a:solidFill>
                          <a:latin typeface="Times New Roman"/>
                          <a:ea typeface="Times New Roman"/>
                          <a:cs typeface="Traditional Arabic"/>
                        </a:rPr>
                        <a:t>المتوسط الحسابي</a:t>
                      </a:r>
                      <a:endParaRPr lang="en-US" sz="2400">
                        <a:solidFill>
                          <a:schemeClr val="tx2"/>
                        </a:solidFill>
                        <a:latin typeface="Times New Roman"/>
                        <a:ea typeface="Times New Roman"/>
                      </a:endParaRPr>
                    </a:p>
                  </a:txBody>
                  <a:tcPr marL="47812" marR="4781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b="1">
                          <a:solidFill>
                            <a:schemeClr val="tx2"/>
                          </a:solidFill>
                          <a:latin typeface="Times New Roman"/>
                          <a:ea typeface="Times New Roman"/>
                          <a:cs typeface="Traditional Arabic"/>
                        </a:rPr>
                        <a:t>الانحراف المعياري</a:t>
                      </a:r>
                      <a:endParaRPr lang="en-US" sz="2400">
                        <a:solidFill>
                          <a:schemeClr val="tx2"/>
                        </a:solidFill>
                        <a:latin typeface="Times New Roman"/>
                        <a:ea typeface="Times New Roman"/>
                      </a:endParaRPr>
                    </a:p>
                  </a:txBody>
                  <a:tcPr marL="47812" marR="4781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b="1">
                          <a:solidFill>
                            <a:schemeClr val="tx2"/>
                          </a:solidFill>
                          <a:latin typeface="Times New Roman"/>
                          <a:ea typeface="Times New Roman"/>
                          <a:cs typeface="Traditional Arabic"/>
                        </a:rPr>
                        <a:t>مستوى امتلاك المهارة</a:t>
                      </a:r>
                      <a:endParaRPr lang="en-US" sz="2400">
                        <a:solidFill>
                          <a:schemeClr val="tx2"/>
                        </a:solidFill>
                        <a:latin typeface="Times New Roman"/>
                        <a:ea typeface="Times New Roman"/>
                      </a:endParaRPr>
                    </a:p>
                  </a:txBody>
                  <a:tcPr marL="47812" marR="4781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137">
                <a:tc>
                  <a:txBody>
                    <a:bodyPr/>
                    <a:lstStyle/>
                    <a:p>
                      <a:pPr marL="0" marR="0" algn="justLow" rtl="1">
                        <a:spcBef>
                          <a:spcPts val="0"/>
                        </a:spcBef>
                        <a:spcAft>
                          <a:spcPts val="0"/>
                        </a:spcAft>
                      </a:pPr>
                      <a:r>
                        <a:rPr lang="ar-SA" sz="2000" dirty="0">
                          <a:solidFill>
                            <a:schemeClr val="tx2"/>
                          </a:solidFill>
                          <a:latin typeface="Times New Roman"/>
                          <a:ea typeface="Times New Roman"/>
                          <a:cs typeface="Traditional Arabic"/>
                        </a:rPr>
                        <a:t>1</a:t>
                      </a:r>
                      <a:endParaRPr lang="en-US" sz="2400" dirty="0">
                        <a:solidFill>
                          <a:schemeClr val="tx2"/>
                        </a:solidFill>
                        <a:latin typeface="Times New Roman"/>
                        <a:ea typeface="Times New Roman"/>
                      </a:endParaRPr>
                    </a:p>
                  </a:txBody>
                  <a:tcPr marL="47812" marR="47812"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justLow" rtl="1">
                        <a:spcBef>
                          <a:spcPts val="0"/>
                        </a:spcBef>
                        <a:spcAft>
                          <a:spcPts val="0"/>
                        </a:spcAft>
                      </a:pPr>
                      <a:r>
                        <a:rPr lang="en-US" sz="2000">
                          <a:solidFill>
                            <a:schemeClr val="tx2"/>
                          </a:solidFill>
                          <a:latin typeface="Traditional Arabic"/>
                          <a:ea typeface="Times New Roman"/>
                        </a:rPr>
                        <a:t>Q1</a:t>
                      </a:r>
                      <a:endParaRPr lang="en-US" sz="2400">
                        <a:solidFill>
                          <a:schemeClr val="tx2"/>
                        </a:solidFill>
                        <a:latin typeface="Times New Roman"/>
                        <a:ea typeface="Times New Roman"/>
                      </a:endParaRPr>
                    </a:p>
                  </a:txBody>
                  <a:tcPr marL="47812" marR="47812"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justLow" rtl="1">
                        <a:spcBef>
                          <a:spcPts val="0"/>
                        </a:spcBef>
                        <a:spcAft>
                          <a:spcPts val="0"/>
                        </a:spcAft>
                      </a:pPr>
                      <a:r>
                        <a:rPr lang="ar-SA" sz="2000">
                          <a:solidFill>
                            <a:schemeClr val="tx2"/>
                          </a:solidFill>
                          <a:latin typeface="Times New Roman"/>
                          <a:ea typeface="Times New Roman"/>
                          <a:cs typeface="Traditional Arabic"/>
                        </a:rPr>
                        <a:t>لدي رغبة قوية للنجاح.</a:t>
                      </a:r>
                      <a:endParaRPr lang="en-US" sz="2400">
                        <a:solidFill>
                          <a:schemeClr val="tx2"/>
                        </a:solidFill>
                        <a:latin typeface="Times New Roman"/>
                        <a:ea typeface="Times New Roman"/>
                      </a:endParaRPr>
                    </a:p>
                  </a:txBody>
                  <a:tcPr marL="47812" marR="4781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justLow" rtl="0">
                        <a:spcBef>
                          <a:spcPts val="0"/>
                        </a:spcBef>
                        <a:spcAft>
                          <a:spcPts val="0"/>
                        </a:spcAft>
                      </a:pPr>
                      <a:r>
                        <a:rPr lang="en-US" sz="2000">
                          <a:solidFill>
                            <a:schemeClr val="tx2"/>
                          </a:solidFill>
                          <a:latin typeface="Traditional Arabic"/>
                          <a:ea typeface="Times New Roman"/>
                        </a:rPr>
                        <a:t>4.68</a:t>
                      </a:r>
                      <a:endParaRPr lang="en-US" sz="2400">
                        <a:solidFill>
                          <a:schemeClr val="tx2"/>
                        </a:solidFill>
                        <a:latin typeface="Times New Roman"/>
                        <a:ea typeface="Times New Roman"/>
                      </a:endParaRPr>
                    </a:p>
                  </a:txBody>
                  <a:tcPr marL="47812" marR="4781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justLow" rtl="1">
                        <a:spcBef>
                          <a:spcPts val="0"/>
                        </a:spcBef>
                        <a:spcAft>
                          <a:spcPts val="0"/>
                        </a:spcAft>
                      </a:pPr>
                      <a:r>
                        <a:rPr lang="en-US" sz="2000">
                          <a:solidFill>
                            <a:schemeClr val="tx2"/>
                          </a:solidFill>
                          <a:latin typeface="Traditional Arabic"/>
                          <a:ea typeface="Times New Roman"/>
                        </a:rPr>
                        <a:t>0.57</a:t>
                      </a:r>
                      <a:endParaRPr lang="en-US" sz="2400">
                        <a:solidFill>
                          <a:schemeClr val="tx2"/>
                        </a:solidFill>
                        <a:latin typeface="Times New Roman"/>
                        <a:ea typeface="Times New Roman"/>
                      </a:endParaRPr>
                    </a:p>
                  </a:txBody>
                  <a:tcPr marL="47812" marR="47812"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Low" rtl="1">
                        <a:spcBef>
                          <a:spcPts val="0"/>
                        </a:spcBef>
                        <a:spcAft>
                          <a:spcPts val="0"/>
                        </a:spcAft>
                      </a:pPr>
                      <a:r>
                        <a:rPr lang="ar-SA" sz="2000">
                          <a:solidFill>
                            <a:schemeClr val="tx2"/>
                          </a:solidFill>
                          <a:latin typeface="Times New Roman"/>
                          <a:ea typeface="Times New Roman"/>
                          <a:cs typeface="Traditional Arabic"/>
                        </a:rPr>
                        <a:t>عالية جدا</a:t>
                      </a:r>
                      <a:endParaRPr lang="en-US" sz="2400">
                        <a:solidFill>
                          <a:schemeClr val="tx2"/>
                        </a:solidFill>
                        <a:latin typeface="Times New Roman"/>
                        <a:ea typeface="Times New Roman"/>
                      </a:endParaRPr>
                    </a:p>
                  </a:txBody>
                  <a:tcPr marL="47812" marR="4781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2270">
                <a:tc>
                  <a:txBody>
                    <a:bodyPr/>
                    <a:lstStyle/>
                    <a:p>
                      <a:pPr marL="0" marR="0" algn="justLow" rtl="1">
                        <a:spcBef>
                          <a:spcPts val="0"/>
                        </a:spcBef>
                        <a:spcAft>
                          <a:spcPts val="0"/>
                        </a:spcAft>
                      </a:pPr>
                      <a:r>
                        <a:rPr lang="ar-SA" sz="2000">
                          <a:solidFill>
                            <a:schemeClr val="tx2"/>
                          </a:solidFill>
                          <a:latin typeface="Times New Roman"/>
                          <a:ea typeface="Times New Roman"/>
                          <a:cs typeface="Traditional Arabic"/>
                        </a:rPr>
                        <a:t>2</a:t>
                      </a:r>
                      <a:endParaRPr lang="en-US" sz="2400">
                        <a:solidFill>
                          <a:schemeClr val="tx2"/>
                        </a:solidFill>
                        <a:latin typeface="Times New Roman"/>
                        <a:ea typeface="Times New Roman"/>
                      </a:endParaRPr>
                    </a:p>
                  </a:txBody>
                  <a:tcPr marL="47812" marR="47812" marT="0" marB="0" anchor="ctr">
                    <a:lnL>
                      <a:noFill/>
                    </a:lnL>
                    <a:lnR>
                      <a:noFill/>
                    </a:lnR>
                    <a:lnT>
                      <a:noFill/>
                    </a:lnT>
                    <a:lnB>
                      <a:noFill/>
                    </a:lnB>
                  </a:tcPr>
                </a:tc>
                <a:tc>
                  <a:txBody>
                    <a:bodyPr/>
                    <a:lstStyle/>
                    <a:p>
                      <a:pPr marL="0" marR="0" algn="justLow" rtl="1">
                        <a:spcBef>
                          <a:spcPts val="0"/>
                        </a:spcBef>
                        <a:spcAft>
                          <a:spcPts val="0"/>
                        </a:spcAft>
                      </a:pPr>
                      <a:r>
                        <a:rPr lang="en-US" sz="2000">
                          <a:solidFill>
                            <a:schemeClr val="tx2"/>
                          </a:solidFill>
                          <a:latin typeface="Traditional Arabic"/>
                          <a:ea typeface="Times New Roman"/>
                        </a:rPr>
                        <a:t>Q3</a:t>
                      </a:r>
                      <a:endParaRPr lang="en-US" sz="2400">
                        <a:solidFill>
                          <a:schemeClr val="tx2"/>
                        </a:solidFill>
                        <a:latin typeface="Times New Roman"/>
                        <a:ea typeface="Times New Roman"/>
                      </a:endParaRPr>
                    </a:p>
                  </a:txBody>
                  <a:tcPr marL="47812" marR="47812" marT="0" marB="0" anchor="ctr">
                    <a:lnL>
                      <a:noFill/>
                    </a:lnL>
                    <a:lnR>
                      <a:noFill/>
                    </a:lnR>
                    <a:lnT>
                      <a:noFill/>
                    </a:lnT>
                    <a:lnB>
                      <a:noFill/>
                    </a:lnB>
                  </a:tcPr>
                </a:tc>
                <a:tc>
                  <a:txBody>
                    <a:bodyPr/>
                    <a:lstStyle/>
                    <a:p>
                      <a:pPr marL="0" marR="0" algn="justLow" rtl="1">
                        <a:spcBef>
                          <a:spcPts val="0"/>
                        </a:spcBef>
                        <a:spcAft>
                          <a:spcPts val="0"/>
                        </a:spcAft>
                      </a:pPr>
                      <a:r>
                        <a:rPr lang="ar-SA" sz="2000">
                          <a:solidFill>
                            <a:schemeClr val="tx2"/>
                          </a:solidFill>
                          <a:latin typeface="Times New Roman"/>
                          <a:ea typeface="Times New Roman"/>
                          <a:cs typeface="Traditional Arabic"/>
                        </a:rPr>
                        <a:t>لدي ثقة بنفسي.</a:t>
                      </a:r>
                      <a:endParaRPr lang="en-US" sz="2400">
                        <a:solidFill>
                          <a:schemeClr val="tx2"/>
                        </a:solidFill>
                        <a:latin typeface="Times New Roman"/>
                        <a:ea typeface="Times New Roman"/>
                      </a:endParaRPr>
                    </a:p>
                  </a:txBody>
                  <a:tcPr marL="47812" marR="47812" marT="0" marB="0">
                    <a:lnL>
                      <a:noFill/>
                    </a:lnL>
                    <a:lnR>
                      <a:noFill/>
                    </a:lnR>
                    <a:lnT>
                      <a:noFill/>
                    </a:lnT>
                    <a:lnB>
                      <a:noFill/>
                    </a:lnB>
                  </a:tcPr>
                </a:tc>
                <a:tc>
                  <a:txBody>
                    <a:bodyPr/>
                    <a:lstStyle/>
                    <a:p>
                      <a:pPr marL="0" marR="0" algn="justLow" rtl="0">
                        <a:spcBef>
                          <a:spcPts val="0"/>
                        </a:spcBef>
                        <a:spcAft>
                          <a:spcPts val="0"/>
                        </a:spcAft>
                      </a:pPr>
                      <a:r>
                        <a:rPr lang="en-US" sz="2000">
                          <a:solidFill>
                            <a:schemeClr val="tx2"/>
                          </a:solidFill>
                          <a:latin typeface="Traditional Arabic"/>
                          <a:ea typeface="Times New Roman"/>
                        </a:rPr>
                        <a:t>4.23</a:t>
                      </a:r>
                      <a:endParaRPr lang="en-US" sz="2400">
                        <a:solidFill>
                          <a:schemeClr val="tx2"/>
                        </a:solidFill>
                        <a:latin typeface="Times New Roman"/>
                        <a:ea typeface="Times New Roman"/>
                      </a:endParaRPr>
                    </a:p>
                  </a:txBody>
                  <a:tcPr marL="47812" marR="47812" marT="0" marB="0">
                    <a:lnL>
                      <a:noFill/>
                    </a:lnL>
                    <a:lnR>
                      <a:noFill/>
                    </a:lnR>
                    <a:lnT>
                      <a:noFill/>
                    </a:lnT>
                    <a:lnB>
                      <a:noFill/>
                    </a:lnB>
                  </a:tcPr>
                </a:tc>
                <a:tc>
                  <a:txBody>
                    <a:bodyPr/>
                    <a:lstStyle/>
                    <a:p>
                      <a:pPr marL="0" marR="0" algn="justLow" rtl="1">
                        <a:spcBef>
                          <a:spcPts val="0"/>
                        </a:spcBef>
                        <a:spcAft>
                          <a:spcPts val="0"/>
                        </a:spcAft>
                      </a:pPr>
                      <a:r>
                        <a:rPr lang="en-US" sz="2000">
                          <a:solidFill>
                            <a:schemeClr val="tx2"/>
                          </a:solidFill>
                          <a:latin typeface="Traditional Arabic"/>
                          <a:ea typeface="Times New Roman"/>
                        </a:rPr>
                        <a:t>0.80</a:t>
                      </a:r>
                      <a:endParaRPr lang="en-US" sz="2400">
                        <a:solidFill>
                          <a:schemeClr val="tx2"/>
                        </a:solidFill>
                        <a:latin typeface="Times New Roman"/>
                        <a:ea typeface="Times New Roman"/>
                      </a:endParaRPr>
                    </a:p>
                  </a:txBody>
                  <a:tcPr marL="47812" marR="47812" marT="0" marB="0">
                    <a:lnL>
                      <a:noFill/>
                    </a:lnL>
                    <a:lnR w="12700" cap="flat" cmpd="sng" algn="ctr">
                      <a:solidFill>
                        <a:srgbClr val="000000"/>
                      </a:solidFill>
                      <a:prstDash val="solid"/>
                      <a:round/>
                      <a:headEnd type="none" w="med" len="med"/>
                      <a:tailEnd type="none" w="med" len="med"/>
                    </a:lnR>
                    <a:lnT>
                      <a:noFill/>
                    </a:lnT>
                    <a:lnB>
                      <a:noFill/>
                    </a:lnB>
                  </a:tcPr>
                </a:tc>
                <a:tc rowSpan="4">
                  <a:txBody>
                    <a:bodyPr/>
                    <a:lstStyle/>
                    <a:p>
                      <a:pPr marL="0" marR="0" algn="ctr" rtl="1">
                        <a:spcBef>
                          <a:spcPts val="0"/>
                        </a:spcBef>
                        <a:spcAft>
                          <a:spcPts val="0"/>
                        </a:spcAft>
                      </a:pPr>
                      <a:r>
                        <a:rPr lang="ar-SA" sz="2000">
                          <a:solidFill>
                            <a:schemeClr val="tx2"/>
                          </a:solidFill>
                          <a:latin typeface="Times New Roman"/>
                          <a:ea typeface="Times New Roman"/>
                          <a:cs typeface="Traditional Arabic"/>
                        </a:rPr>
                        <a:t>عالية</a:t>
                      </a:r>
                      <a:endParaRPr lang="en-US" sz="2400">
                        <a:solidFill>
                          <a:schemeClr val="tx2"/>
                        </a:solidFill>
                        <a:latin typeface="Times New Roman"/>
                        <a:ea typeface="Times New Roman"/>
                      </a:endParaRPr>
                    </a:p>
                  </a:txBody>
                  <a:tcPr marL="47812" marR="47812" marT="0" marB="0" vert="vert27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137">
                <a:tc>
                  <a:txBody>
                    <a:bodyPr/>
                    <a:lstStyle/>
                    <a:p>
                      <a:pPr marL="0" marR="0" algn="justLow" rtl="1">
                        <a:spcBef>
                          <a:spcPts val="0"/>
                        </a:spcBef>
                        <a:spcAft>
                          <a:spcPts val="0"/>
                        </a:spcAft>
                      </a:pPr>
                      <a:r>
                        <a:rPr lang="ar-SA" sz="2000" dirty="0">
                          <a:solidFill>
                            <a:schemeClr val="tx2"/>
                          </a:solidFill>
                          <a:latin typeface="Times New Roman"/>
                          <a:ea typeface="Times New Roman"/>
                          <a:cs typeface="Traditional Arabic"/>
                        </a:rPr>
                        <a:t>3</a:t>
                      </a:r>
                      <a:endParaRPr lang="en-US" sz="2400" dirty="0">
                        <a:solidFill>
                          <a:schemeClr val="tx2"/>
                        </a:solidFill>
                        <a:latin typeface="Times New Roman"/>
                        <a:ea typeface="Times New Roman"/>
                      </a:endParaRPr>
                    </a:p>
                  </a:txBody>
                  <a:tcPr marL="47812" marR="47812" marT="0" marB="0" anchor="ctr">
                    <a:lnL>
                      <a:noFill/>
                    </a:lnL>
                    <a:lnR>
                      <a:noFill/>
                    </a:lnR>
                    <a:lnT>
                      <a:noFill/>
                    </a:lnT>
                    <a:lnB>
                      <a:noFill/>
                    </a:lnB>
                  </a:tcPr>
                </a:tc>
                <a:tc>
                  <a:txBody>
                    <a:bodyPr/>
                    <a:lstStyle/>
                    <a:p>
                      <a:pPr marL="0" marR="0" algn="justLow" rtl="1">
                        <a:spcBef>
                          <a:spcPts val="0"/>
                        </a:spcBef>
                        <a:spcAft>
                          <a:spcPts val="0"/>
                        </a:spcAft>
                      </a:pPr>
                      <a:r>
                        <a:rPr lang="en-US" sz="2000">
                          <a:solidFill>
                            <a:schemeClr val="tx2"/>
                          </a:solidFill>
                          <a:latin typeface="Traditional Arabic"/>
                          <a:ea typeface="Times New Roman"/>
                        </a:rPr>
                        <a:t>Q9</a:t>
                      </a:r>
                      <a:endParaRPr lang="en-US" sz="2400">
                        <a:solidFill>
                          <a:schemeClr val="tx2"/>
                        </a:solidFill>
                        <a:latin typeface="Times New Roman"/>
                        <a:ea typeface="Times New Roman"/>
                      </a:endParaRPr>
                    </a:p>
                  </a:txBody>
                  <a:tcPr marL="47812" marR="47812" marT="0" marB="0" anchor="ctr">
                    <a:lnL>
                      <a:noFill/>
                    </a:lnL>
                    <a:lnR>
                      <a:noFill/>
                    </a:lnR>
                    <a:lnT>
                      <a:noFill/>
                    </a:lnT>
                    <a:lnB>
                      <a:noFill/>
                    </a:lnB>
                  </a:tcPr>
                </a:tc>
                <a:tc>
                  <a:txBody>
                    <a:bodyPr/>
                    <a:lstStyle/>
                    <a:p>
                      <a:pPr marL="0" marR="0" algn="justLow" rtl="1">
                        <a:spcBef>
                          <a:spcPts val="0"/>
                        </a:spcBef>
                        <a:spcAft>
                          <a:spcPts val="0"/>
                        </a:spcAft>
                      </a:pPr>
                      <a:r>
                        <a:rPr lang="ar-SA" sz="2000" dirty="0">
                          <a:solidFill>
                            <a:schemeClr val="tx2"/>
                          </a:solidFill>
                          <a:latin typeface="Times New Roman"/>
                          <a:ea typeface="Times New Roman"/>
                          <a:cs typeface="Traditional Arabic"/>
                        </a:rPr>
                        <a:t>احرص على تكوين علاقات مثمرة مع الآخرين.</a:t>
                      </a:r>
                      <a:endParaRPr lang="en-US" sz="2400" dirty="0">
                        <a:solidFill>
                          <a:schemeClr val="tx2"/>
                        </a:solidFill>
                        <a:latin typeface="Times New Roman"/>
                        <a:ea typeface="Times New Roman"/>
                      </a:endParaRPr>
                    </a:p>
                  </a:txBody>
                  <a:tcPr marL="47812" marR="47812" marT="0" marB="0">
                    <a:lnL>
                      <a:noFill/>
                    </a:lnL>
                    <a:lnR>
                      <a:noFill/>
                    </a:lnR>
                    <a:lnT>
                      <a:noFill/>
                    </a:lnT>
                    <a:lnB>
                      <a:noFill/>
                    </a:lnB>
                  </a:tcPr>
                </a:tc>
                <a:tc>
                  <a:txBody>
                    <a:bodyPr/>
                    <a:lstStyle/>
                    <a:p>
                      <a:pPr marL="0" marR="0" algn="justLow" rtl="0">
                        <a:spcBef>
                          <a:spcPts val="0"/>
                        </a:spcBef>
                        <a:spcAft>
                          <a:spcPts val="0"/>
                        </a:spcAft>
                      </a:pPr>
                      <a:r>
                        <a:rPr lang="en-US" sz="2000">
                          <a:solidFill>
                            <a:schemeClr val="tx2"/>
                          </a:solidFill>
                          <a:latin typeface="Traditional Arabic"/>
                          <a:ea typeface="Times New Roman"/>
                        </a:rPr>
                        <a:t>4.16</a:t>
                      </a:r>
                      <a:endParaRPr lang="en-US" sz="2400">
                        <a:solidFill>
                          <a:schemeClr val="tx2"/>
                        </a:solidFill>
                        <a:latin typeface="Times New Roman"/>
                        <a:ea typeface="Times New Roman"/>
                      </a:endParaRPr>
                    </a:p>
                  </a:txBody>
                  <a:tcPr marL="47812" marR="47812" marT="0" marB="0">
                    <a:lnL>
                      <a:noFill/>
                    </a:lnL>
                    <a:lnR>
                      <a:noFill/>
                    </a:lnR>
                    <a:lnT>
                      <a:noFill/>
                    </a:lnT>
                    <a:lnB>
                      <a:noFill/>
                    </a:lnB>
                  </a:tcPr>
                </a:tc>
                <a:tc>
                  <a:txBody>
                    <a:bodyPr/>
                    <a:lstStyle/>
                    <a:p>
                      <a:pPr marL="0" marR="0" algn="justLow" rtl="1">
                        <a:spcBef>
                          <a:spcPts val="0"/>
                        </a:spcBef>
                        <a:spcAft>
                          <a:spcPts val="0"/>
                        </a:spcAft>
                      </a:pPr>
                      <a:r>
                        <a:rPr lang="en-US" sz="2000">
                          <a:solidFill>
                            <a:schemeClr val="tx2"/>
                          </a:solidFill>
                          <a:latin typeface="Traditional Arabic"/>
                          <a:ea typeface="Times New Roman"/>
                        </a:rPr>
                        <a:t>0.83</a:t>
                      </a:r>
                      <a:endParaRPr lang="en-US" sz="2400">
                        <a:solidFill>
                          <a:schemeClr val="tx2"/>
                        </a:solidFill>
                        <a:latin typeface="Times New Roman"/>
                        <a:ea typeface="Times New Roman"/>
                      </a:endParaRPr>
                    </a:p>
                  </a:txBody>
                  <a:tcPr marL="47812" marR="47812" marT="0" marB="0">
                    <a:lnL>
                      <a:noFill/>
                    </a:lnL>
                    <a:lnR w="12700" cap="flat" cmpd="sng" algn="ctr">
                      <a:solidFill>
                        <a:srgbClr val="000000"/>
                      </a:solidFill>
                      <a:prstDash val="solid"/>
                      <a:round/>
                      <a:headEnd type="none" w="med" len="med"/>
                      <a:tailEnd type="none" w="med" len="med"/>
                    </a:lnR>
                    <a:lnT>
                      <a:noFill/>
                    </a:lnT>
                    <a:lnB>
                      <a:noFill/>
                    </a:lnB>
                  </a:tcPr>
                </a:tc>
                <a:tc vMerge="1">
                  <a:txBody>
                    <a:bodyPr/>
                    <a:lstStyle/>
                    <a:p>
                      <a:endParaRPr lang="en-US"/>
                    </a:p>
                  </a:txBody>
                  <a:tcPr/>
                </a:tc>
              </a:tr>
              <a:tr h="242270">
                <a:tc>
                  <a:txBody>
                    <a:bodyPr/>
                    <a:lstStyle/>
                    <a:p>
                      <a:pPr marL="0" marR="0" algn="justLow" rtl="1">
                        <a:spcBef>
                          <a:spcPts val="0"/>
                        </a:spcBef>
                        <a:spcAft>
                          <a:spcPts val="0"/>
                        </a:spcAft>
                      </a:pPr>
                      <a:r>
                        <a:rPr lang="ar-SA" sz="2000" dirty="0">
                          <a:solidFill>
                            <a:schemeClr val="tx2"/>
                          </a:solidFill>
                          <a:latin typeface="Times New Roman"/>
                          <a:ea typeface="Times New Roman"/>
                          <a:cs typeface="Traditional Arabic"/>
                        </a:rPr>
                        <a:t>4</a:t>
                      </a:r>
                      <a:endParaRPr lang="en-US" sz="2400" dirty="0">
                        <a:solidFill>
                          <a:schemeClr val="tx2"/>
                        </a:solidFill>
                        <a:latin typeface="Times New Roman"/>
                        <a:ea typeface="Times New Roman"/>
                      </a:endParaRPr>
                    </a:p>
                  </a:txBody>
                  <a:tcPr marL="47812" marR="47812" marT="0" marB="0" anchor="ctr">
                    <a:lnL>
                      <a:noFill/>
                    </a:lnL>
                    <a:lnR>
                      <a:noFill/>
                    </a:lnR>
                    <a:lnT>
                      <a:noFill/>
                    </a:lnT>
                    <a:lnB>
                      <a:noFill/>
                    </a:lnB>
                  </a:tcPr>
                </a:tc>
                <a:tc>
                  <a:txBody>
                    <a:bodyPr/>
                    <a:lstStyle/>
                    <a:p>
                      <a:pPr marL="0" marR="0" algn="justLow" rtl="1">
                        <a:spcBef>
                          <a:spcPts val="0"/>
                        </a:spcBef>
                        <a:spcAft>
                          <a:spcPts val="0"/>
                        </a:spcAft>
                      </a:pPr>
                      <a:r>
                        <a:rPr lang="en-US" sz="2000">
                          <a:solidFill>
                            <a:schemeClr val="tx2"/>
                          </a:solidFill>
                          <a:latin typeface="Traditional Arabic"/>
                          <a:ea typeface="Times New Roman"/>
                        </a:rPr>
                        <a:t>Q10</a:t>
                      </a:r>
                      <a:endParaRPr lang="en-US" sz="2400">
                        <a:solidFill>
                          <a:schemeClr val="tx2"/>
                        </a:solidFill>
                        <a:latin typeface="Times New Roman"/>
                        <a:ea typeface="Times New Roman"/>
                      </a:endParaRPr>
                    </a:p>
                  </a:txBody>
                  <a:tcPr marL="47812" marR="47812" marT="0" marB="0" anchor="ctr">
                    <a:lnL>
                      <a:noFill/>
                    </a:lnL>
                    <a:lnR>
                      <a:noFill/>
                    </a:lnR>
                    <a:lnT>
                      <a:noFill/>
                    </a:lnT>
                    <a:lnB>
                      <a:noFill/>
                    </a:lnB>
                  </a:tcPr>
                </a:tc>
                <a:tc>
                  <a:txBody>
                    <a:bodyPr/>
                    <a:lstStyle/>
                    <a:p>
                      <a:pPr marL="0" marR="0" algn="justLow" rtl="1">
                        <a:spcBef>
                          <a:spcPts val="0"/>
                        </a:spcBef>
                        <a:spcAft>
                          <a:spcPts val="0"/>
                        </a:spcAft>
                      </a:pPr>
                      <a:r>
                        <a:rPr lang="ar-SA" sz="2000">
                          <a:solidFill>
                            <a:schemeClr val="tx2"/>
                          </a:solidFill>
                          <a:latin typeface="Times New Roman"/>
                          <a:ea typeface="Times New Roman"/>
                          <a:cs typeface="Traditional Arabic"/>
                        </a:rPr>
                        <a:t>أجد نفسي دائم التفكير في أمور تخص مستقبلي المهني. </a:t>
                      </a:r>
                      <a:endParaRPr lang="en-US" sz="2400">
                        <a:solidFill>
                          <a:schemeClr val="tx2"/>
                        </a:solidFill>
                        <a:latin typeface="Times New Roman"/>
                        <a:ea typeface="Times New Roman"/>
                      </a:endParaRPr>
                    </a:p>
                  </a:txBody>
                  <a:tcPr marL="47812" marR="47812" marT="0" marB="0">
                    <a:lnL>
                      <a:noFill/>
                    </a:lnL>
                    <a:lnR>
                      <a:noFill/>
                    </a:lnR>
                    <a:lnT>
                      <a:noFill/>
                    </a:lnT>
                    <a:lnB>
                      <a:noFill/>
                    </a:lnB>
                  </a:tcPr>
                </a:tc>
                <a:tc>
                  <a:txBody>
                    <a:bodyPr/>
                    <a:lstStyle/>
                    <a:p>
                      <a:pPr marL="0" marR="0" algn="justLow" rtl="0">
                        <a:spcBef>
                          <a:spcPts val="0"/>
                        </a:spcBef>
                        <a:spcAft>
                          <a:spcPts val="0"/>
                        </a:spcAft>
                      </a:pPr>
                      <a:r>
                        <a:rPr lang="en-US" sz="2000">
                          <a:solidFill>
                            <a:schemeClr val="tx2"/>
                          </a:solidFill>
                          <a:latin typeface="Traditional Arabic"/>
                          <a:ea typeface="Times New Roman"/>
                        </a:rPr>
                        <a:t>4.14</a:t>
                      </a:r>
                      <a:endParaRPr lang="en-US" sz="2400">
                        <a:solidFill>
                          <a:schemeClr val="tx2"/>
                        </a:solidFill>
                        <a:latin typeface="Times New Roman"/>
                        <a:ea typeface="Times New Roman"/>
                      </a:endParaRPr>
                    </a:p>
                  </a:txBody>
                  <a:tcPr marL="47812" marR="47812" marT="0" marB="0">
                    <a:lnL>
                      <a:noFill/>
                    </a:lnL>
                    <a:lnR>
                      <a:noFill/>
                    </a:lnR>
                    <a:lnT>
                      <a:noFill/>
                    </a:lnT>
                    <a:lnB>
                      <a:noFill/>
                    </a:lnB>
                  </a:tcPr>
                </a:tc>
                <a:tc>
                  <a:txBody>
                    <a:bodyPr/>
                    <a:lstStyle/>
                    <a:p>
                      <a:pPr marL="0" marR="0" algn="justLow" rtl="1">
                        <a:spcBef>
                          <a:spcPts val="0"/>
                        </a:spcBef>
                        <a:spcAft>
                          <a:spcPts val="0"/>
                        </a:spcAft>
                      </a:pPr>
                      <a:r>
                        <a:rPr lang="en-US" sz="2000">
                          <a:solidFill>
                            <a:schemeClr val="tx2"/>
                          </a:solidFill>
                          <a:latin typeface="Traditional Arabic"/>
                          <a:ea typeface="Times New Roman"/>
                        </a:rPr>
                        <a:t>0.87</a:t>
                      </a:r>
                      <a:endParaRPr lang="en-US" sz="2400">
                        <a:solidFill>
                          <a:schemeClr val="tx2"/>
                        </a:solidFill>
                        <a:latin typeface="Times New Roman"/>
                        <a:ea typeface="Times New Roman"/>
                      </a:endParaRPr>
                    </a:p>
                  </a:txBody>
                  <a:tcPr marL="47812" marR="47812" marT="0" marB="0">
                    <a:lnL>
                      <a:noFill/>
                    </a:lnL>
                    <a:lnR w="12700" cap="flat" cmpd="sng" algn="ctr">
                      <a:solidFill>
                        <a:srgbClr val="000000"/>
                      </a:solidFill>
                      <a:prstDash val="solid"/>
                      <a:round/>
                      <a:headEnd type="none" w="med" len="med"/>
                      <a:tailEnd type="none" w="med" len="med"/>
                    </a:lnR>
                    <a:lnT>
                      <a:noFill/>
                    </a:lnT>
                    <a:lnB>
                      <a:noFill/>
                    </a:lnB>
                  </a:tcPr>
                </a:tc>
                <a:tc vMerge="1">
                  <a:txBody>
                    <a:bodyPr/>
                    <a:lstStyle/>
                    <a:p>
                      <a:endParaRPr lang="en-US"/>
                    </a:p>
                  </a:txBody>
                  <a:tcPr/>
                </a:tc>
              </a:tr>
              <a:tr h="242270">
                <a:tc>
                  <a:txBody>
                    <a:bodyPr/>
                    <a:lstStyle/>
                    <a:p>
                      <a:pPr marL="0" marR="0" algn="justLow" rtl="1">
                        <a:spcBef>
                          <a:spcPts val="0"/>
                        </a:spcBef>
                        <a:spcAft>
                          <a:spcPts val="0"/>
                        </a:spcAft>
                      </a:pPr>
                      <a:r>
                        <a:rPr lang="ar-SA" sz="2000" dirty="0">
                          <a:solidFill>
                            <a:schemeClr val="tx2"/>
                          </a:solidFill>
                          <a:latin typeface="Times New Roman"/>
                          <a:ea typeface="Times New Roman"/>
                          <a:cs typeface="Traditional Arabic"/>
                        </a:rPr>
                        <a:t>5</a:t>
                      </a:r>
                      <a:endParaRPr lang="en-US" sz="2400" dirty="0">
                        <a:solidFill>
                          <a:schemeClr val="tx2"/>
                        </a:solidFill>
                        <a:latin typeface="Times New Roman"/>
                        <a:ea typeface="Times New Roman"/>
                      </a:endParaRPr>
                    </a:p>
                  </a:txBody>
                  <a:tcPr marL="47812" marR="47812" marT="0" marB="0" anchor="ctr">
                    <a:lnL>
                      <a:noFill/>
                    </a:lnL>
                    <a:lnR>
                      <a:noFill/>
                    </a:lnR>
                    <a:lnT>
                      <a:noFill/>
                    </a:lnT>
                    <a:lnB w="12700" cap="flat" cmpd="sng" algn="ctr">
                      <a:solidFill>
                        <a:schemeClr val="tx2"/>
                      </a:solidFill>
                      <a:prstDash val="solid"/>
                      <a:round/>
                      <a:headEnd type="none" w="med" len="med"/>
                      <a:tailEnd type="none" w="med" len="med"/>
                    </a:lnB>
                  </a:tcPr>
                </a:tc>
                <a:tc>
                  <a:txBody>
                    <a:bodyPr/>
                    <a:lstStyle/>
                    <a:p>
                      <a:pPr marL="0" marR="0" algn="justLow" rtl="1">
                        <a:spcBef>
                          <a:spcPts val="0"/>
                        </a:spcBef>
                        <a:spcAft>
                          <a:spcPts val="0"/>
                        </a:spcAft>
                      </a:pPr>
                      <a:r>
                        <a:rPr lang="en-US" sz="2000">
                          <a:solidFill>
                            <a:schemeClr val="tx2"/>
                          </a:solidFill>
                          <a:latin typeface="Traditional Arabic"/>
                          <a:ea typeface="Times New Roman"/>
                        </a:rPr>
                        <a:t>Q2</a:t>
                      </a:r>
                      <a:endParaRPr lang="en-US" sz="2400">
                        <a:solidFill>
                          <a:schemeClr val="tx2"/>
                        </a:solidFill>
                        <a:latin typeface="Times New Roman"/>
                        <a:ea typeface="Times New Roman"/>
                      </a:endParaRPr>
                    </a:p>
                  </a:txBody>
                  <a:tcPr marL="47812" marR="47812" marT="0" marB="0" anchor="ctr">
                    <a:lnL>
                      <a:noFill/>
                    </a:lnL>
                    <a:lnR>
                      <a:noFill/>
                    </a:lnR>
                    <a:lnT>
                      <a:noFill/>
                    </a:lnT>
                    <a:lnB w="12700" cap="flat" cmpd="sng" algn="ctr">
                      <a:solidFill>
                        <a:schemeClr val="tx2"/>
                      </a:solidFill>
                      <a:prstDash val="solid"/>
                      <a:round/>
                      <a:headEnd type="none" w="med" len="med"/>
                      <a:tailEnd type="none" w="med" len="med"/>
                    </a:lnB>
                  </a:tcPr>
                </a:tc>
                <a:tc>
                  <a:txBody>
                    <a:bodyPr/>
                    <a:lstStyle/>
                    <a:p>
                      <a:pPr marL="0" marR="0" algn="justLow" rtl="1">
                        <a:spcBef>
                          <a:spcPts val="0"/>
                        </a:spcBef>
                        <a:spcAft>
                          <a:spcPts val="0"/>
                        </a:spcAft>
                      </a:pPr>
                      <a:r>
                        <a:rPr lang="ar-SA" sz="2000">
                          <a:solidFill>
                            <a:schemeClr val="tx2"/>
                          </a:solidFill>
                          <a:latin typeface="Times New Roman"/>
                          <a:ea typeface="Times New Roman"/>
                          <a:cs typeface="Traditional Arabic"/>
                        </a:rPr>
                        <a:t>أقوم بدراسة أخطائي لأتعلم منها.</a:t>
                      </a:r>
                      <a:endParaRPr lang="en-US" sz="2400">
                        <a:solidFill>
                          <a:schemeClr val="tx2"/>
                        </a:solidFill>
                        <a:latin typeface="Times New Roman"/>
                        <a:ea typeface="Times New Roman"/>
                      </a:endParaRPr>
                    </a:p>
                  </a:txBody>
                  <a:tcPr marL="47812" marR="47812" marT="0" marB="0">
                    <a:lnL>
                      <a:noFill/>
                    </a:lnL>
                    <a:lnR>
                      <a:noFill/>
                    </a:lnR>
                    <a:lnT>
                      <a:noFill/>
                    </a:lnT>
                    <a:lnB w="12700" cap="flat" cmpd="sng" algn="ctr">
                      <a:solidFill>
                        <a:schemeClr val="tx2"/>
                      </a:solidFill>
                      <a:prstDash val="solid"/>
                      <a:round/>
                      <a:headEnd type="none" w="med" len="med"/>
                      <a:tailEnd type="none" w="med" len="med"/>
                    </a:lnB>
                  </a:tcPr>
                </a:tc>
                <a:tc>
                  <a:txBody>
                    <a:bodyPr/>
                    <a:lstStyle/>
                    <a:p>
                      <a:pPr marL="0" marR="0" algn="justLow" rtl="0">
                        <a:spcBef>
                          <a:spcPts val="0"/>
                        </a:spcBef>
                        <a:spcAft>
                          <a:spcPts val="0"/>
                        </a:spcAft>
                      </a:pPr>
                      <a:r>
                        <a:rPr lang="en-US" sz="2000">
                          <a:solidFill>
                            <a:schemeClr val="tx2"/>
                          </a:solidFill>
                          <a:latin typeface="Traditional Arabic"/>
                          <a:ea typeface="Times New Roman"/>
                        </a:rPr>
                        <a:t>4.12</a:t>
                      </a:r>
                      <a:endParaRPr lang="en-US" sz="2400">
                        <a:solidFill>
                          <a:schemeClr val="tx2"/>
                        </a:solidFill>
                        <a:latin typeface="Times New Roman"/>
                        <a:ea typeface="Times New Roman"/>
                      </a:endParaRPr>
                    </a:p>
                  </a:txBody>
                  <a:tcPr marL="47812" marR="47812" marT="0" marB="0">
                    <a:lnL>
                      <a:noFill/>
                    </a:lnL>
                    <a:lnR>
                      <a:noFill/>
                    </a:lnR>
                    <a:lnT>
                      <a:noFill/>
                    </a:lnT>
                    <a:lnB w="12700" cap="flat" cmpd="sng" algn="ctr">
                      <a:solidFill>
                        <a:schemeClr val="tx2"/>
                      </a:solidFill>
                      <a:prstDash val="solid"/>
                      <a:round/>
                      <a:headEnd type="none" w="med" len="med"/>
                      <a:tailEnd type="none" w="med" len="med"/>
                    </a:lnB>
                  </a:tcPr>
                </a:tc>
                <a:tc>
                  <a:txBody>
                    <a:bodyPr/>
                    <a:lstStyle/>
                    <a:p>
                      <a:pPr marL="0" marR="0" algn="justLow" rtl="1">
                        <a:spcBef>
                          <a:spcPts val="0"/>
                        </a:spcBef>
                        <a:spcAft>
                          <a:spcPts val="0"/>
                        </a:spcAft>
                      </a:pPr>
                      <a:r>
                        <a:rPr lang="en-US" sz="2000" dirty="0">
                          <a:solidFill>
                            <a:schemeClr val="tx2"/>
                          </a:solidFill>
                          <a:latin typeface="Traditional Arabic"/>
                          <a:ea typeface="Times New Roman"/>
                        </a:rPr>
                        <a:t>0.83</a:t>
                      </a:r>
                      <a:endParaRPr lang="en-US" sz="2400" dirty="0">
                        <a:solidFill>
                          <a:schemeClr val="tx2"/>
                        </a:solidFill>
                        <a:latin typeface="Times New Roman"/>
                        <a:ea typeface="Times New Roman"/>
                      </a:endParaRPr>
                    </a:p>
                  </a:txBody>
                  <a:tcPr marL="47812" marR="47812" marT="0" marB="0">
                    <a:lnL>
                      <a:noFill/>
                    </a:lnL>
                    <a:lnR w="12700" cap="flat" cmpd="sng" algn="ctr">
                      <a:solidFill>
                        <a:srgbClr val="000000"/>
                      </a:solidFill>
                      <a:prstDash val="solid"/>
                      <a:round/>
                      <a:headEnd type="none" w="med" len="med"/>
                      <a:tailEnd type="none" w="med" len="med"/>
                    </a:lnR>
                    <a:lnT>
                      <a:noFill/>
                    </a:lnT>
                    <a:lnB w="12700" cap="flat" cmpd="sng" algn="ctr">
                      <a:solidFill>
                        <a:schemeClr val="tx2"/>
                      </a:solidFill>
                      <a:prstDash val="solid"/>
                      <a:round/>
                      <a:headEnd type="none" w="med" len="med"/>
                      <a:tailEnd type="none" w="med" len="med"/>
                    </a:lnB>
                  </a:tcPr>
                </a:tc>
                <a:tc vMerge="1">
                  <a:txBody>
                    <a:bodyPr/>
                    <a:lstStyle/>
                    <a:p>
                      <a:endParaRPr lang="en-US"/>
                    </a:p>
                  </a:txBody>
                  <a:tcPr/>
                </a:tc>
              </a:tr>
              <a:tr h="245558">
                <a:tc gridSpan="3">
                  <a:txBody>
                    <a:bodyPr/>
                    <a:lstStyle/>
                    <a:p>
                      <a:pPr marL="0" marR="0" algn="justLow" rtl="1">
                        <a:spcBef>
                          <a:spcPts val="0"/>
                        </a:spcBef>
                        <a:spcAft>
                          <a:spcPts val="0"/>
                        </a:spcAft>
                      </a:pPr>
                      <a:r>
                        <a:rPr lang="ar-SA" sz="2000" b="1" dirty="0">
                          <a:solidFill>
                            <a:sysClr val="windowText" lastClr="000000"/>
                          </a:solidFill>
                          <a:latin typeface="Times New Roman"/>
                          <a:ea typeface="Times New Roman"/>
                          <a:cs typeface="Traditional Arabic"/>
                        </a:rPr>
                        <a:t>المجموع الكلي</a:t>
                      </a:r>
                      <a:endParaRPr lang="en-US" sz="2400" dirty="0">
                        <a:solidFill>
                          <a:sysClr val="windowText" lastClr="000000"/>
                        </a:solidFill>
                        <a:latin typeface="Times New Roman"/>
                        <a:ea typeface="Times New Roman"/>
                      </a:endParaRPr>
                    </a:p>
                  </a:txBody>
                  <a:tcPr marL="47812" marR="47812" marT="0" marB="0">
                    <a:lnL>
                      <a:noFill/>
                    </a:lnL>
                    <a:lnR>
                      <a:noFill/>
                    </a:lnR>
                    <a:lnT w="12700" cap="flat" cmpd="sng" algn="ctr">
                      <a:solidFill>
                        <a:schemeClr val="tx2"/>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marL="0" marR="0" algn="justLow" rtl="1">
                        <a:spcBef>
                          <a:spcPts val="0"/>
                        </a:spcBef>
                        <a:spcAft>
                          <a:spcPts val="0"/>
                        </a:spcAft>
                      </a:pPr>
                      <a:r>
                        <a:rPr lang="ar-SA" sz="2000" b="1" dirty="0">
                          <a:solidFill>
                            <a:sysClr val="windowText" lastClr="000000"/>
                          </a:solidFill>
                          <a:latin typeface="Times New Roman"/>
                          <a:ea typeface="Times New Roman"/>
                          <a:cs typeface="Traditional Arabic"/>
                        </a:rPr>
                        <a:t>3.99</a:t>
                      </a:r>
                      <a:endParaRPr lang="en-US" sz="2400" dirty="0">
                        <a:solidFill>
                          <a:sysClr val="windowText" lastClr="000000"/>
                        </a:solidFill>
                        <a:latin typeface="Times New Roman"/>
                        <a:ea typeface="Times New Roman"/>
                      </a:endParaRPr>
                    </a:p>
                  </a:txBody>
                  <a:tcPr marL="47812" marR="47812" marT="0" marB="0" anchor="ctr">
                    <a:lnL>
                      <a:noFill/>
                    </a:lnL>
                    <a:lnR>
                      <a:noFill/>
                    </a:lnR>
                    <a:lnT w="12700" cap="flat" cmpd="sng" algn="ctr">
                      <a:solidFill>
                        <a:schemeClr val="tx2"/>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1">
                        <a:spcBef>
                          <a:spcPts val="0"/>
                        </a:spcBef>
                        <a:spcAft>
                          <a:spcPts val="0"/>
                        </a:spcAft>
                      </a:pPr>
                      <a:r>
                        <a:rPr lang="ar-SA" sz="2000" b="1" dirty="0">
                          <a:solidFill>
                            <a:sysClr val="windowText" lastClr="000000"/>
                          </a:solidFill>
                          <a:latin typeface="Times New Roman"/>
                          <a:ea typeface="Times New Roman"/>
                          <a:cs typeface="Traditional Arabic"/>
                        </a:rPr>
                        <a:t>0.47</a:t>
                      </a:r>
                      <a:endParaRPr lang="en-US" sz="2400" dirty="0">
                        <a:solidFill>
                          <a:sysClr val="windowText" lastClr="000000"/>
                        </a:solidFill>
                        <a:latin typeface="Times New Roman"/>
                        <a:ea typeface="Times New Roman"/>
                      </a:endParaRPr>
                    </a:p>
                  </a:txBody>
                  <a:tcPr marL="47812" marR="47812" marT="0" marB="0" anchor="ctr">
                    <a:lnL>
                      <a:noFill/>
                    </a:lnL>
                    <a:lnR>
                      <a:noFill/>
                    </a:lnR>
                    <a:lnT w="12700" cap="flat" cmpd="sng" algn="ctr">
                      <a:solidFill>
                        <a:schemeClr val="tx2"/>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1">
                        <a:spcBef>
                          <a:spcPts val="0"/>
                        </a:spcBef>
                        <a:spcAft>
                          <a:spcPts val="0"/>
                        </a:spcAft>
                      </a:pPr>
                      <a:r>
                        <a:rPr lang="ar-SA" sz="2000" b="1" dirty="0">
                          <a:solidFill>
                            <a:schemeClr val="tx2"/>
                          </a:solidFill>
                          <a:latin typeface="Times New Roman"/>
                          <a:ea typeface="Times New Roman"/>
                          <a:cs typeface="Traditional Arabic"/>
                        </a:rPr>
                        <a:t>عالية</a:t>
                      </a:r>
                      <a:endParaRPr lang="en-US" sz="2400" dirty="0">
                        <a:solidFill>
                          <a:schemeClr val="tx2"/>
                        </a:solidFill>
                        <a:latin typeface="Times New Roman"/>
                        <a:ea typeface="Times New Roman"/>
                      </a:endParaRPr>
                    </a:p>
                  </a:txBody>
                  <a:tcPr marL="47812" marR="4781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225536"/>
          </a:xfrm>
        </p:spPr>
        <p:txBody>
          <a:bodyPr>
            <a:noAutofit/>
          </a:bodyPr>
          <a:lstStyle/>
          <a:p>
            <a:r>
              <a:rPr lang="ar-SA" sz="3600" b="1" dirty="0" smtClean="0">
                <a:solidFill>
                  <a:srgbClr val="FF0000"/>
                </a:solidFill>
              </a:rPr>
              <a:t>نتائج </a:t>
            </a:r>
            <a:r>
              <a:rPr lang="ar-OM" sz="3600" b="1" dirty="0" smtClean="0">
                <a:solidFill>
                  <a:srgbClr val="FF0000"/>
                </a:solidFill>
              </a:rPr>
              <a:t>الدراسة: </a:t>
            </a:r>
            <a:r>
              <a:rPr lang="ar-OM" sz="3600" dirty="0" smtClean="0"/>
              <a:t>السؤال الثاني: </a:t>
            </a:r>
            <a:br>
              <a:rPr lang="ar-OM" sz="3600" dirty="0" smtClean="0"/>
            </a:br>
            <a:r>
              <a:rPr lang="ar-SA" sz="2000" dirty="0" smtClean="0"/>
              <a:t> المتوسطات الحسابية والانحرافات المعيارية لتقديرات العينة على فقرات </a:t>
            </a:r>
            <a:r>
              <a:rPr lang="ar-SA" sz="2000" b="1" u="sng" dirty="0" smtClean="0">
                <a:solidFill>
                  <a:srgbClr val="C00000"/>
                </a:solidFill>
              </a:rPr>
              <a:t>محور مهارات </a:t>
            </a:r>
            <a:r>
              <a:rPr lang="ar-SA" sz="2000" b="1" u="sng" dirty="0" smtClean="0">
                <a:solidFill>
                  <a:srgbClr val="C00000"/>
                </a:solidFill>
              </a:rPr>
              <a:t>ريادية</a:t>
            </a:r>
            <a:r>
              <a:rPr lang="ar-OM" sz="2000" b="1" u="sng" dirty="0" smtClean="0">
                <a:solidFill>
                  <a:srgbClr val="C00000"/>
                </a:solidFill>
              </a:rPr>
              <a:t> قيادية</a:t>
            </a:r>
            <a:endParaRPr lang="en-US" sz="3200" b="1" u="sng" dirty="0">
              <a:solidFill>
                <a:srgbClr val="C00000"/>
              </a:solidFill>
            </a:endParaRPr>
          </a:p>
        </p:txBody>
      </p:sp>
      <p:graphicFrame>
        <p:nvGraphicFramePr>
          <p:cNvPr id="5" name="Table 4"/>
          <p:cNvGraphicFramePr>
            <a:graphicFrameLocks noGrp="1"/>
          </p:cNvGraphicFramePr>
          <p:nvPr/>
        </p:nvGraphicFramePr>
        <p:xfrm>
          <a:off x="285720" y="2143116"/>
          <a:ext cx="8572561" cy="3200400"/>
        </p:xfrm>
        <a:graphic>
          <a:graphicData uri="http://schemas.openxmlformats.org/drawingml/2006/table">
            <a:tbl>
              <a:tblPr rtl="1"/>
              <a:tblGrid>
                <a:gridCol w="1046944"/>
                <a:gridCol w="1023220"/>
                <a:gridCol w="3006738"/>
                <a:gridCol w="1068607"/>
                <a:gridCol w="1136682"/>
                <a:gridCol w="1290370"/>
              </a:tblGrid>
              <a:tr h="376712">
                <a:tc>
                  <a:txBody>
                    <a:bodyPr/>
                    <a:lstStyle/>
                    <a:p>
                      <a:pPr marL="0" marR="0" algn="r" rtl="1">
                        <a:spcBef>
                          <a:spcPts val="0"/>
                        </a:spcBef>
                        <a:spcAft>
                          <a:spcPts val="0"/>
                        </a:spcAft>
                      </a:pPr>
                      <a:r>
                        <a:rPr lang="ar-SA" sz="2400" b="0" dirty="0">
                          <a:solidFill>
                            <a:schemeClr val="tx2"/>
                          </a:solidFill>
                          <a:latin typeface="Times New Roman"/>
                          <a:ea typeface="Calibri"/>
                          <a:cs typeface="Traditional Arabic"/>
                        </a:rPr>
                        <a:t>الرتبة</a:t>
                      </a:r>
                      <a:endParaRPr lang="en-US" sz="2800" b="0" dirty="0">
                        <a:solidFill>
                          <a:schemeClr val="tx2"/>
                        </a:solidFill>
                        <a:latin typeface="Times New Roman"/>
                        <a:ea typeface="Times New Roman"/>
                      </a:endParaRPr>
                    </a:p>
                  </a:txBody>
                  <a:tcPr marL="40734" marR="40734"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400" b="0">
                          <a:solidFill>
                            <a:schemeClr val="tx2"/>
                          </a:solidFill>
                          <a:latin typeface="Times New Roman"/>
                          <a:ea typeface="Calibri"/>
                          <a:cs typeface="Traditional Arabic"/>
                        </a:rPr>
                        <a:t>الفقرة</a:t>
                      </a:r>
                      <a:endParaRPr lang="en-US" sz="2800" b="0">
                        <a:solidFill>
                          <a:schemeClr val="tx2"/>
                        </a:solidFill>
                        <a:latin typeface="Times New Roman"/>
                        <a:ea typeface="Times New Roman"/>
                      </a:endParaRPr>
                    </a:p>
                  </a:txBody>
                  <a:tcPr marL="40734" marR="40734"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OM" sz="2400" b="0" dirty="0">
                          <a:solidFill>
                            <a:schemeClr val="tx2"/>
                          </a:solidFill>
                          <a:latin typeface="Times New Roman"/>
                          <a:ea typeface="Calibri"/>
                          <a:cs typeface="Traditional Arabic"/>
                        </a:rPr>
                        <a:t>المهارات الريادية</a:t>
                      </a:r>
                      <a:endParaRPr lang="en-US" sz="2800" b="0" dirty="0">
                        <a:solidFill>
                          <a:schemeClr val="tx2"/>
                        </a:solidFill>
                        <a:latin typeface="Times New Roman"/>
                        <a:ea typeface="Times New Roman"/>
                      </a:endParaRPr>
                    </a:p>
                  </a:txBody>
                  <a:tcPr marL="40734" marR="40734"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400" b="0">
                          <a:solidFill>
                            <a:schemeClr val="tx2"/>
                          </a:solidFill>
                          <a:latin typeface="Times New Roman"/>
                          <a:ea typeface="Calibri"/>
                          <a:cs typeface="Traditional Arabic"/>
                        </a:rPr>
                        <a:t>المتوسط الحسابي</a:t>
                      </a:r>
                      <a:endParaRPr lang="en-US" sz="2800" b="0">
                        <a:solidFill>
                          <a:schemeClr val="tx2"/>
                        </a:solidFill>
                        <a:latin typeface="Times New Roman"/>
                        <a:ea typeface="Times New Roman"/>
                      </a:endParaRPr>
                    </a:p>
                  </a:txBody>
                  <a:tcPr marL="40734" marR="40734"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spcBef>
                          <a:spcPts val="0"/>
                        </a:spcBef>
                        <a:spcAft>
                          <a:spcPts val="0"/>
                        </a:spcAft>
                      </a:pPr>
                      <a:r>
                        <a:rPr lang="ar-SA" sz="2400" b="0">
                          <a:solidFill>
                            <a:schemeClr val="tx2"/>
                          </a:solidFill>
                          <a:latin typeface="Times New Roman"/>
                          <a:ea typeface="Calibri"/>
                          <a:cs typeface="Traditional Arabic"/>
                        </a:rPr>
                        <a:t>الانحراف المعياري</a:t>
                      </a:r>
                      <a:endParaRPr lang="en-US" sz="2800" b="0">
                        <a:solidFill>
                          <a:schemeClr val="tx2"/>
                        </a:solidFill>
                        <a:latin typeface="Times New Roman"/>
                        <a:ea typeface="Times New Roman"/>
                      </a:endParaRPr>
                    </a:p>
                  </a:txBody>
                  <a:tcPr marL="40734" marR="40734"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spcBef>
                          <a:spcPts val="0"/>
                        </a:spcBef>
                        <a:spcAft>
                          <a:spcPts val="0"/>
                        </a:spcAft>
                      </a:pPr>
                      <a:r>
                        <a:rPr lang="ar-SA" sz="2400" b="0">
                          <a:solidFill>
                            <a:schemeClr val="tx2"/>
                          </a:solidFill>
                          <a:latin typeface="Times New Roman"/>
                          <a:ea typeface="Calibri"/>
                          <a:cs typeface="Traditional Arabic"/>
                        </a:rPr>
                        <a:t>مستوى امتلاك المهارة</a:t>
                      </a:r>
                      <a:endParaRPr lang="en-US" sz="2800" b="0">
                        <a:solidFill>
                          <a:schemeClr val="tx2"/>
                        </a:solidFill>
                        <a:latin typeface="Times New Roman"/>
                        <a:ea typeface="Times New Roman"/>
                      </a:endParaRPr>
                    </a:p>
                  </a:txBody>
                  <a:tcPr marL="40734" marR="40734"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7114">
                <a:tc>
                  <a:txBody>
                    <a:bodyPr/>
                    <a:lstStyle/>
                    <a:p>
                      <a:pPr marL="228600" marR="0" algn="r" rtl="1">
                        <a:lnSpc>
                          <a:spcPct val="115000"/>
                        </a:lnSpc>
                        <a:spcBef>
                          <a:spcPts val="0"/>
                        </a:spcBef>
                        <a:spcAft>
                          <a:spcPts val="0"/>
                        </a:spcAft>
                      </a:pPr>
                      <a:r>
                        <a:rPr lang="ar-OM" sz="2400" b="0">
                          <a:solidFill>
                            <a:schemeClr val="tx2"/>
                          </a:solidFill>
                          <a:latin typeface="Calibri"/>
                          <a:ea typeface="Calibri"/>
                          <a:cs typeface="Traditional Arabic"/>
                        </a:rPr>
                        <a:t>1</a:t>
                      </a:r>
                      <a:r>
                        <a:rPr lang="en-US" sz="2400" b="0">
                          <a:solidFill>
                            <a:schemeClr val="tx2"/>
                          </a:solidFill>
                          <a:latin typeface="Traditional Arabic"/>
                          <a:ea typeface="Calibri"/>
                          <a:cs typeface="Arial"/>
                        </a:rPr>
                        <a:t>.</a:t>
                      </a:r>
                      <a:endParaRPr lang="en-US" sz="2800" b="0">
                        <a:solidFill>
                          <a:schemeClr val="tx2"/>
                        </a:solidFill>
                        <a:latin typeface="Calibri"/>
                        <a:ea typeface="Calibri"/>
                        <a:cs typeface="Arial"/>
                      </a:endParaRPr>
                    </a:p>
                  </a:txBody>
                  <a:tcPr marL="40734" marR="40734"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38100" marR="38100" algn="r" rtl="1">
                        <a:spcBef>
                          <a:spcPts val="0"/>
                        </a:spcBef>
                        <a:spcAft>
                          <a:spcPts val="0"/>
                        </a:spcAft>
                      </a:pPr>
                      <a:r>
                        <a:rPr lang="en-US" sz="2400" b="0">
                          <a:solidFill>
                            <a:schemeClr val="tx2"/>
                          </a:solidFill>
                          <a:latin typeface="Traditional Arabic"/>
                          <a:ea typeface="Times New Roman"/>
                        </a:rPr>
                        <a:t>Q60</a:t>
                      </a:r>
                      <a:endParaRPr lang="en-US" sz="2800" b="0">
                        <a:solidFill>
                          <a:schemeClr val="tx2"/>
                        </a:solidFill>
                        <a:latin typeface="Times New Roman"/>
                        <a:ea typeface="Times New Roman"/>
                      </a:endParaRPr>
                    </a:p>
                  </a:txBody>
                  <a:tcPr marL="40734" marR="40734"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rtl="1">
                        <a:spcBef>
                          <a:spcPts val="0"/>
                        </a:spcBef>
                        <a:spcAft>
                          <a:spcPts val="0"/>
                        </a:spcAft>
                      </a:pPr>
                      <a:r>
                        <a:rPr lang="ar-OM" sz="2400" b="0">
                          <a:solidFill>
                            <a:schemeClr val="tx2"/>
                          </a:solidFill>
                          <a:latin typeface="Times New Roman"/>
                          <a:ea typeface="Times New Roman"/>
                          <a:cs typeface="Traditional Arabic"/>
                        </a:rPr>
                        <a:t>أؤمن بمبدأ التطوع لخدمة أفراد المجتمع.</a:t>
                      </a:r>
                      <a:endParaRPr lang="en-US" sz="2800" b="0">
                        <a:solidFill>
                          <a:schemeClr val="tx2"/>
                        </a:solidFill>
                        <a:latin typeface="Times New Roman"/>
                        <a:ea typeface="Times New Roman"/>
                      </a:endParaRPr>
                    </a:p>
                  </a:txBody>
                  <a:tcPr marL="40734" marR="40734"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marL="38100" marR="38100" algn="l" rtl="0">
                        <a:spcBef>
                          <a:spcPts val="0"/>
                        </a:spcBef>
                        <a:spcAft>
                          <a:spcPts val="0"/>
                        </a:spcAft>
                      </a:pPr>
                      <a:r>
                        <a:rPr lang="en-US" sz="2400" b="0">
                          <a:solidFill>
                            <a:schemeClr val="tx2"/>
                          </a:solidFill>
                          <a:latin typeface="Traditional Arabic"/>
                          <a:ea typeface="Times New Roman"/>
                        </a:rPr>
                        <a:t>4.18</a:t>
                      </a:r>
                      <a:endParaRPr lang="en-US" sz="2800" b="0">
                        <a:solidFill>
                          <a:schemeClr val="tx2"/>
                        </a:solidFill>
                        <a:latin typeface="Times New Roman"/>
                        <a:ea typeface="Times New Roman"/>
                      </a:endParaRPr>
                    </a:p>
                  </a:txBody>
                  <a:tcPr marL="40734" marR="40734"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marL="38100" marR="38100" algn="r" rtl="0">
                        <a:spcBef>
                          <a:spcPts val="0"/>
                        </a:spcBef>
                        <a:spcAft>
                          <a:spcPts val="0"/>
                        </a:spcAft>
                      </a:pPr>
                      <a:r>
                        <a:rPr lang="en-US" sz="2400" b="0">
                          <a:solidFill>
                            <a:schemeClr val="tx2"/>
                          </a:solidFill>
                          <a:latin typeface="Traditional Arabic"/>
                          <a:ea typeface="Times New Roman"/>
                        </a:rPr>
                        <a:t>0.90</a:t>
                      </a:r>
                      <a:endParaRPr lang="en-US" sz="2800" b="0">
                        <a:solidFill>
                          <a:schemeClr val="tx2"/>
                        </a:solidFill>
                        <a:latin typeface="Times New Roman"/>
                        <a:ea typeface="Times New Roman"/>
                      </a:endParaRPr>
                    </a:p>
                  </a:txBody>
                  <a:tcPr marL="40734" marR="40734"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5">
                  <a:txBody>
                    <a:bodyPr/>
                    <a:lstStyle/>
                    <a:p>
                      <a:pPr marL="38100" marR="38100" algn="ctr" rtl="0">
                        <a:spcBef>
                          <a:spcPts val="0"/>
                        </a:spcBef>
                        <a:spcAft>
                          <a:spcPts val="0"/>
                        </a:spcAft>
                      </a:pPr>
                      <a:r>
                        <a:rPr lang="ar-SA" sz="2400" b="0" dirty="0">
                          <a:solidFill>
                            <a:schemeClr val="tx2"/>
                          </a:solidFill>
                          <a:latin typeface="Times New Roman"/>
                          <a:ea typeface="Times New Roman"/>
                          <a:cs typeface="Traditional Arabic"/>
                        </a:rPr>
                        <a:t>عالية</a:t>
                      </a:r>
                      <a:endParaRPr lang="en-US" sz="2800" b="0" dirty="0">
                        <a:solidFill>
                          <a:schemeClr val="tx2"/>
                        </a:solidFill>
                        <a:latin typeface="Times New Roman"/>
                        <a:ea typeface="Times New Roman"/>
                      </a:endParaRPr>
                    </a:p>
                  </a:txBody>
                  <a:tcPr marL="40734" marR="40734" marT="0" marB="0" vert="vert27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218227">
                <a:tc>
                  <a:txBody>
                    <a:bodyPr/>
                    <a:lstStyle/>
                    <a:p>
                      <a:pPr marL="228600" marR="0" algn="r" rtl="1">
                        <a:lnSpc>
                          <a:spcPct val="115000"/>
                        </a:lnSpc>
                        <a:spcBef>
                          <a:spcPts val="0"/>
                        </a:spcBef>
                        <a:spcAft>
                          <a:spcPts val="0"/>
                        </a:spcAft>
                      </a:pPr>
                      <a:r>
                        <a:rPr lang="ar-OM" sz="2400" b="0">
                          <a:solidFill>
                            <a:schemeClr val="tx2"/>
                          </a:solidFill>
                          <a:latin typeface="Calibri"/>
                          <a:ea typeface="Calibri"/>
                          <a:cs typeface="Traditional Arabic"/>
                        </a:rPr>
                        <a:t>2</a:t>
                      </a:r>
                      <a:r>
                        <a:rPr lang="en-US" sz="2400" b="0">
                          <a:solidFill>
                            <a:schemeClr val="tx2"/>
                          </a:solidFill>
                          <a:latin typeface="Traditional Arabic"/>
                          <a:ea typeface="Calibri"/>
                          <a:cs typeface="Arial"/>
                        </a:rPr>
                        <a:t>.</a:t>
                      </a:r>
                      <a:endParaRPr lang="en-US" sz="2800" b="0">
                        <a:solidFill>
                          <a:schemeClr val="tx2"/>
                        </a:solidFill>
                        <a:latin typeface="Calibri"/>
                        <a:ea typeface="Calibri"/>
                        <a:cs typeface="Arial"/>
                      </a:endParaRPr>
                    </a:p>
                  </a:txBody>
                  <a:tcPr marL="40734" marR="40734" marT="0" marB="0" anchor="ctr">
                    <a:lnL>
                      <a:noFill/>
                    </a:lnL>
                    <a:lnR>
                      <a:noFill/>
                    </a:lnR>
                    <a:lnT>
                      <a:noFill/>
                    </a:lnT>
                    <a:lnB>
                      <a:noFill/>
                    </a:lnB>
                  </a:tcPr>
                </a:tc>
                <a:tc>
                  <a:txBody>
                    <a:bodyPr/>
                    <a:lstStyle/>
                    <a:p>
                      <a:pPr marL="38100" marR="38100" algn="r" rtl="1">
                        <a:spcBef>
                          <a:spcPts val="0"/>
                        </a:spcBef>
                        <a:spcAft>
                          <a:spcPts val="0"/>
                        </a:spcAft>
                      </a:pPr>
                      <a:r>
                        <a:rPr lang="en-US" sz="2400" b="0">
                          <a:solidFill>
                            <a:schemeClr val="tx2"/>
                          </a:solidFill>
                          <a:latin typeface="Traditional Arabic"/>
                          <a:ea typeface="Times New Roman"/>
                        </a:rPr>
                        <a:t>Q63</a:t>
                      </a:r>
                      <a:endParaRPr lang="en-US" sz="2800" b="0">
                        <a:solidFill>
                          <a:schemeClr val="tx2"/>
                        </a:solidFill>
                        <a:latin typeface="Times New Roman"/>
                        <a:ea typeface="Times New Roman"/>
                      </a:endParaRPr>
                    </a:p>
                  </a:txBody>
                  <a:tcPr marL="40734" marR="40734" marT="0" marB="0" anchor="ctr">
                    <a:lnL>
                      <a:noFill/>
                    </a:lnL>
                    <a:lnR>
                      <a:noFill/>
                    </a:lnR>
                    <a:lnT>
                      <a:noFill/>
                    </a:lnT>
                    <a:lnB>
                      <a:noFill/>
                    </a:lnB>
                  </a:tcPr>
                </a:tc>
                <a:tc>
                  <a:txBody>
                    <a:bodyPr/>
                    <a:lstStyle/>
                    <a:p>
                      <a:pPr marL="0" marR="0" algn="r" rtl="1">
                        <a:spcBef>
                          <a:spcPts val="0"/>
                        </a:spcBef>
                        <a:spcAft>
                          <a:spcPts val="0"/>
                        </a:spcAft>
                      </a:pPr>
                      <a:r>
                        <a:rPr lang="ar-OM" sz="2400" b="0">
                          <a:solidFill>
                            <a:schemeClr val="tx2"/>
                          </a:solidFill>
                          <a:latin typeface="Times New Roman"/>
                          <a:ea typeface="Times New Roman"/>
                          <a:cs typeface="Traditional Arabic"/>
                        </a:rPr>
                        <a:t>أنظر للأمور بهدوء وروية.</a:t>
                      </a:r>
                      <a:endParaRPr lang="en-US" sz="2800" b="0">
                        <a:solidFill>
                          <a:schemeClr val="tx2"/>
                        </a:solidFill>
                        <a:latin typeface="Times New Roman"/>
                        <a:ea typeface="Times New Roman"/>
                      </a:endParaRPr>
                    </a:p>
                  </a:txBody>
                  <a:tcPr marL="40734" marR="40734" marT="0" marB="0">
                    <a:lnL>
                      <a:noFill/>
                    </a:lnL>
                    <a:lnR>
                      <a:noFill/>
                    </a:lnR>
                    <a:lnT>
                      <a:noFill/>
                    </a:lnT>
                    <a:lnB>
                      <a:noFill/>
                    </a:lnB>
                  </a:tcPr>
                </a:tc>
                <a:tc>
                  <a:txBody>
                    <a:bodyPr/>
                    <a:lstStyle/>
                    <a:p>
                      <a:pPr marL="38100" marR="38100" algn="l" rtl="0">
                        <a:spcBef>
                          <a:spcPts val="0"/>
                        </a:spcBef>
                        <a:spcAft>
                          <a:spcPts val="0"/>
                        </a:spcAft>
                      </a:pPr>
                      <a:r>
                        <a:rPr lang="en-US" sz="2400" b="0">
                          <a:solidFill>
                            <a:schemeClr val="tx2"/>
                          </a:solidFill>
                          <a:latin typeface="Traditional Arabic"/>
                          <a:ea typeface="Times New Roman"/>
                        </a:rPr>
                        <a:t>4.06</a:t>
                      </a:r>
                      <a:endParaRPr lang="en-US" sz="2800" b="0">
                        <a:solidFill>
                          <a:schemeClr val="tx2"/>
                        </a:solidFill>
                        <a:latin typeface="Times New Roman"/>
                        <a:ea typeface="Times New Roman"/>
                      </a:endParaRPr>
                    </a:p>
                  </a:txBody>
                  <a:tcPr marL="40734" marR="40734" marT="0" marB="0">
                    <a:lnL>
                      <a:noFill/>
                    </a:lnL>
                    <a:lnR>
                      <a:noFill/>
                    </a:lnR>
                    <a:lnT>
                      <a:noFill/>
                    </a:lnT>
                    <a:lnB>
                      <a:noFill/>
                    </a:lnB>
                  </a:tcPr>
                </a:tc>
                <a:tc>
                  <a:txBody>
                    <a:bodyPr/>
                    <a:lstStyle/>
                    <a:p>
                      <a:pPr marL="38100" marR="38100" algn="r" rtl="0">
                        <a:spcBef>
                          <a:spcPts val="0"/>
                        </a:spcBef>
                        <a:spcAft>
                          <a:spcPts val="0"/>
                        </a:spcAft>
                      </a:pPr>
                      <a:r>
                        <a:rPr lang="en-US" sz="2400" b="0">
                          <a:solidFill>
                            <a:schemeClr val="tx2"/>
                          </a:solidFill>
                          <a:latin typeface="Traditional Arabic"/>
                          <a:ea typeface="Times New Roman"/>
                        </a:rPr>
                        <a:t>0.85</a:t>
                      </a:r>
                      <a:endParaRPr lang="en-US" sz="2800" b="0">
                        <a:solidFill>
                          <a:schemeClr val="tx2"/>
                        </a:solidFill>
                        <a:latin typeface="Times New Roman"/>
                        <a:ea typeface="Times New Roman"/>
                      </a:endParaRPr>
                    </a:p>
                  </a:txBody>
                  <a:tcPr marL="40734" marR="40734" marT="0" marB="0">
                    <a:lnL>
                      <a:noFill/>
                    </a:lnL>
                    <a:lnR w="12700" cap="flat" cmpd="sng" algn="ctr">
                      <a:solidFill>
                        <a:srgbClr val="000000"/>
                      </a:solidFill>
                      <a:prstDash val="solid"/>
                      <a:round/>
                      <a:headEnd type="none" w="med" len="med"/>
                      <a:tailEnd type="none" w="med" len="med"/>
                    </a:lnR>
                    <a:lnT>
                      <a:noFill/>
                    </a:lnT>
                    <a:lnB>
                      <a:noFill/>
                    </a:lnB>
                  </a:tcPr>
                </a:tc>
                <a:tc vMerge="1">
                  <a:txBody>
                    <a:bodyPr/>
                    <a:lstStyle/>
                    <a:p>
                      <a:endParaRPr lang="en-US"/>
                    </a:p>
                  </a:txBody>
                  <a:tcPr/>
                </a:tc>
              </a:tr>
              <a:tr h="290805">
                <a:tc>
                  <a:txBody>
                    <a:bodyPr/>
                    <a:lstStyle/>
                    <a:p>
                      <a:pPr marL="228600" marR="0" algn="r" rtl="1">
                        <a:lnSpc>
                          <a:spcPct val="115000"/>
                        </a:lnSpc>
                        <a:spcBef>
                          <a:spcPts val="0"/>
                        </a:spcBef>
                        <a:spcAft>
                          <a:spcPts val="0"/>
                        </a:spcAft>
                      </a:pPr>
                      <a:r>
                        <a:rPr lang="ar-OM" sz="2400" b="0">
                          <a:solidFill>
                            <a:schemeClr val="tx2"/>
                          </a:solidFill>
                          <a:latin typeface="Calibri"/>
                          <a:ea typeface="Calibri"/>
                          <a:cs typeface="Traditional Arabic"/>
                        </a:rPr>
                        <a:t>3</a:t>
                      </a:r>
                      <a:r>
                        <a:rPr lang="en-US" sz="2400" b="0">
                          <a:solidFill>
                            <a:schemeClr val="tx2"/>
                          </a:solidFill>
                          <a:latin typeface="Traditional Arabic"/>
                          <a:ea typeface="Calibri"/>
                          <a:cs typeface="Arial"/>
                        </a:rPr>
                        <a:t>.</a:t>
                      </a:r>
                      <a:endParaRPr lang="en-US" sz="2800" b="0">
                        <a:solidFill>
                          <a:schemeClr val="tx2"/>
                        </a:solidFill>
                        <a:latin typeface="Calibri"/>
                        <a:ea typeface="Calibri"/>
                        <a:cs typeface="Arial"/>
                      </a:endParaRPr>
                    </a:p>
                  </a:txBody>
                  <a:tcPr marL="40734" marR="40734" marT="0" marB="0" anchor="ctr">
                    <a:lnL>
                      <a:noFill/>
                    </a:lnL>
                    <a:lnR>
                      <a:noFill/>
                    </a:lnR>
                    <a:lnT>
                      <a:noFill/>
                    </a:lnT>
                    <a:lnB>
                      <a:noFill/>
                    </a:lnB>
                  </a:tcPr>
                </a:tc>
                <a:tc>
                  <a:txBody>
                    <a:bodyPr/>
                    <a:lstStyle/>
                    <a:p>
                      <a:pPr marL="38100" marR="38100" algn="r" rtl="1">
                        <a:spcBef>
                          <a:spcPts val="0"/>
                        </a:spcBef>
                        <a:spcAft>
                          <a:spcPts val="0"/>
                        </a:spcAft>
                      </a:pPr>
                      <a:r>
                        <a:rPr lang="en-US" sz="2400" b="0">
                          <a:solidFill>
                            <a:schemeClr val="tx2"/>
                          </a:solidFill>
                          <a:latin typeface="Traditional Arabic"/>
                          <a:ea typeface="Times New Roman"/>
                        </a:rPr>
                        <a:t>Q61</a:t>
                      </a:r>
                      <a:endParaRPr lang="en-US" sz="2800" b="0">
                        <a:solidFill>
                          <a:schemeClr val="tx2"/>
                        </a:solidFill>
                        <a:latin typeface="Times New Roman"/>
                        <a:ea typeface="Times New Roman"/>
                      </a:endParaRPr>
                    </a:p>
                  </a:txBody>
                  <a:tcPr marL="40734" marR="40734" marT="0" marB="0" anchor="ctr">
                    <a:lnL>
                      <a:noFill/>
                    </a:lnL>
                    <a:lnR>
                      <a:noFill/>
                    </a:lnR>
                    <a:lnT>
                      <a:noFill/>
                    </a:lnT>
                    <a:lnB>
                      <a:noFill/>
                    </a:lnB>
                  </a:tcPr>
                </a:tc>
                <a:tc>
                  <a:txBody>
                    <a:bodyPr/>
                    <a:lstStyle/>
                    <a:p>
                      <a:pPr marL="0" marR="0" algn="r" rtl="1">
                        <a:spcBef>
                          <a:spcPts val="0"/>
                        </a:spcBef>
                        <a:spcAft>
                          <a:spcPts val="0"/>
                        </a:spcAft>
                      </a:pPr>
                      <a:r>
                        <a:rPr lang="ar-OM" sz="2400" b="0">
                          <a:solidFill>
                            <a:schemeClr val="tx2"/>
                          </a:solidFill>
                          <a:latin typeface="Times New Roman"/>
                          <a:ea typeface="Times New Roman"/>
                          <a:cs typeface="Traditional Arabic"/>
                        </a:rPr>
                        <a:t>لدي القدرة على تقبل نتائج أخطائي. </a:t>
                      </a:r>
                      <a:endParaRPr lang="en-US" sz="2800" b="0">
                        <a:solidFill>
                          <a:schemeClr val="tx2"/>
                        </a:solidFill>
                        <a:latin typeface="Times New Roman"/>
                        <a:ea typeface="Times New Roman"/>
                      </a:endParaRPr>
                    </a:p>
                  </a:txBody>
                  <a:tcPr marL="40734" marR="40734" marT="0" marB="0">
                    <a:lnL>
                      <a:noFill/>
                    </a:lnL>
                    <a:lnR>
                      <a:noFill/>
                    </a:lnR>
                    <a:lnT>
                      <a:noFill/>
                    </a:lnT>
                    <a:lnB>
                      <a:noFill/>
                    </a:lnB>
                  </a:tcPr>
                </a:tc>
                <a:tc>
                  <a:txBody>
                    <a:bodyPr/>
                    <a:lstStyle/>
                    <a:p>
                      <a:pPr marL="38100" marR="38100" algn="l" rtl="0">
                        <a:spcBef>
                          <a:spcPts val="0"/>
                        </a:spcBef>
                        <a:spcAft>
                          <a:spcPts val="0"/>
                        </a:spcAft>
                      </a:pPr>
                      <a:r>
                        <a:rPr lang="en-US" sz="2400" b="0">
                          <a:solidFill>
                            <a:schemeClr val="tx2"/>
                          </a:solidFill>
                          <a:latin typeface="Traditional Arabic"/>
                          <a:ea typeface="Times New Roman"/>
                        </a:rPr>
                        <a:t>4.01</a:t>
                      </a:r>
                      <a:endParaRPr lang="en-US" sz="2800" b="0">
                        <a:solidFill>
                          <a:schemeClr val="tx2"/>
                        </a:solidFill>
                        <a:latin typeface="Times New Roman"/>
                        <a:ea typeface="Times New Roman"/>
                      </a:endParaRPr>
                    </a:p>
                  </a:txBody>
                  <a:tcPr marL="40734" marR="40734" marT="0" marB="0">
                    <a:lnL>
                      <a:noFill/>
                    </a:lnL>
                    <a:lnR>
                      <a:noFill/>
                    </a:lnR>
                    <a:lnT>
                      <a:noFill/>
                    </a:lnT>
                    <a:lnB>
                      <a:noFill/>
                    </a:lnB>
                  </a:tcPr>
                </a:tc>
                <a:tc>
                  <a:txBody>
                    <a:bodyPr/>
                    <a:lstStyle/>
                    <a:p>
                      <a:pPr marL="38100" marR="38100" algn="r" rtl="0">
                        <a:spcBef>
                          <a:spcPts val="0"/>
                        </a:spcBef>
                        <a:spcAft>
                          <a:spcPts val="0"/>
                        </a:spcAft>
                      </a:pPr>
                      <a:r>
                        <a:rPr lang="en-US" sz="2400" b="0">
                          <a:solidFill>
                            <a:schemeClr val="tx2"/>
                          </a:solidFill>
                          <a:latin typeface="Traditional Arabic"/>
                          <a:ea typeface="Times New Roman"/>
                        </a:rPr>
                        <a:t>0.88</a:t>
                      </a:r>
                      <a:endParaRPr lang="en-US" sz="2800" b="0">
                        <a:solidFill>
                          <a:schemeClr val="tx2"/>
                        </a:solidFill>
                        <a:latin typeface="Times New Roman"/>
                        <a:ea typeface="Times New Roman"/>
                      </a:endParaRPr>
                    </a:p>
                  </a:txBody>
                  <a:tcPr marL="40734" marR="40734" marT="0" marB="0">
                    <a:lnL>
                      <a:noFill/>
                    </a:lnL>
                    <a:lnR w="12700" cap="flat" cmpd="sng" algn="ctr">
                      <a:solidFill>
                        <a:srgbClr val="000000"/>
                      </a:solidFill>
                      <a:prstDash val="solid"/>
                      <a:round/>
                      <a:headEnd type="none" w="med" len="med"/>
                      <a:tailEnd type="none" w="med" len="med"/>
                    </a:lnR>
                    <a:lnT>
                      <a:noFill/>
                    </a:lnT>
                    <a:lnB>
                      <a:noFill/>
                    </a:lnB>
                  </a:tcPr>
                </a:tc>
                <a:tc vMerge="1">
                  <a:txBody>
                    <a:bodyPr/>
                    <a:lstStyle/>
                    <a:p>
                      <a:endParaRPr lang="en-US"/>
                    </a:p>
                  </a:txBody>
                  <a:tcPr/>
                </a:tc>
              </a:tr>
              <a:tr h="218227">
                <a:tc>
                  <a:txBody>
                    <a:bodyPr/>
                    <a:lstStyle/>
                    <a:p>
                      <a:pPr marL="228600" marR="0" algn="r" rtl="1">
                        <a:lnSpc>
                          <a:spcPct val="115000"/>
                        </a:lnSpc>
                        <a:spcBef>
                          <a:spcPts val="0"/>
                        </a:spcBef>
                        <a:spcAft>
                          <a:spcPts val="0"/>
                        </a:spcAft>
                      </a:pPr>
                      <a:r>
                        <a:rPr lang="ar-OM" sz="2400" b="0">
                          <a:solidFill>
                            <a:schemeClr val="tx2"/>
                          </a:solidFill>
                          <a:latin typeface="Calibri"/>
                          <a:ea typeface="Calibri"/>
                          <a:cs typeface="Traditional Arabic"/>
                        </a:rPr>
                        <a:t>4</a:t>
                      </a:r>
                      <a:r>
                        <a:rPr lang="en-US" sz="2400" b="0">
                          <a:solidFill>
                            <a:schemeClr val="tx2"/>
                          </a:solidFill>
                          <a:latin typeface="Traditional Arabic"/>
                          <a:ea typeface="Calibri"/>
                          <a:cs typeface="Arial"/>
                        </a:rPr>
                        <a:t>.</a:t>
                      </a:r>
                      <a:endParaRPr lang="en-US" sz="2800" b="0">
                        <a:solidFill>
                          <a:schemeClr val="tx2"/>
                        </a:solidFill>
                        <a:latin typeface="Calibri"/>
                        <a:ea typeface="Calibri"/>
                        <a:cs typeface="Arial"/>
                      </a:endParaRPr>
                    </a:p>
                  </a:txBody>
                  <a:tcPr marL="40734" marR="40734" marT="0" marB="0" anchor="ctr">
                    <a:lnL>
                      <a:noFill/>
                    </a:lnL>
                    <a:lnR>
                      <a:noFill/>
                    </a:lnR>
                    <a:lnT>
                      <a:noFill/>
                    </a:lnT>
                    <a:lnB>
                      <a:noFill/>
                    </a:lnB>
                  </a:tcPr>
                </a:tc>
                <a:tc>
                  <a:txBody>
                    <a:bodyPr/>
                    <a:lstStyle/>
                    <a:p>
                      <a:pPr marL="38100" marR="38100" algn="r" rtl="1">
                        <a:spcBef>
                          <a:spcPts val="0"/>
                        </a:spcBef>
                        <a:spcAft>
                          <a:spcPts val="0"/>
                        </a:spcAft>
                      </a:pPr>
                      <a:r>
                        <a:rPr lang="en-US" sz="2400" b="0">
                          <a:solidFill>
                            <a:schemeClr val="tx2"/>
                          </a:solidFill>
                          <a:latin typeface="Traditional Arabic"/>
                          <a:ea typeface="Times New Roman"/>
                        </a:rPr>
                        <a:t>Q47</a:t>
                      </a:r>
                      <a:endParaRPr lang="en-US" sz="2800" b="0">
                        <a:solidFill>
                          <a:schemeClr val="tx2"/>
                        </a:solidFill>
                        <a:latin typeface="Times New Roman"/>
                        <a:ea typeface="Times New Roman"/>
                      </a:endParaRPr>
                    </a:p>
                  </a:txBody>
                  <a:tcPr marL="40734" marR="40734" marT="0" marB="0" anchor="ctr">
                    <a:lnL>
                      <a:noFill/>
                    </a:lnL>
                    <a:lnR>
                      <a:noFill/>
                    </a:lnR>
                    <a:lnT>
                      <a:noFill/>
                    </a:lnT>
                    <a:lnB>
                      <a:noFill/>
                    </a:lnB>
                  </a:tcPr>
                </a:tc>
                <a:tc>
                  <a:txBody>
                    <a:bodyPr/>
                    <a:lstStyle/>
                    <a:p>
                      <a:pPr marL="0" marR="0" algn="r" rtl="1">
                        <a:spcBef>
                          <a:spcPts val="0"/>
                        </a:spcBef>
                        <a:spcAft>
                          <a:spcPts val="0"/>
                        </a:spcAft>
                      </a:pPr>
                      <a:r>
                        <a:rPr lang="ar-OM" sz="2400" b="0">
                          <a:solidFill>
                            <a:schemeClr val="tx2"/>
                          </a:solidFill>
                          <a:latin typeface="Times New Roman"/>
                          <a:ea typeface="Times New Roman"/>
                          <a:cs typeface="Traditional Arabic"/>
                        </a:rPr>
                        <a:t>لدي مهارة العمل في فريق.</a:t>
                      </a:r>
                      <a:endParaRPr lang="en-US" sz="2800" b="0">
                        <a:solidFill>
                          <a:schemeClr val="tx2"/>
                        </a:solidFill>
                        <a:latin typeface="Times New Roman"/>
                        <a:ea typeface="Times New Roman"/>
                      </a:endParaRPr>
                    </a:p>
                  </a:txBody>
                  <a:tcPr marL="40734" marR="40734" marT="0" marB="0">
                    <a:lnL>
                      <a:noFill/>
                    </a:lnL>
                    <a:lnR>
                      <a:noFill/>
                    </a:lnR>
                    <a:lnT>
                      <a:noFill/>
                    </a:lnT>
                    <a:lnB>
                      <a:noFill/>
                    </a:lnB>
                  </a:tcPr>
                </a:tc>
                <a:tc>
                  <a:txBody>
                    <a:bodyPr/>
                    <a:lstStyle/>
                    <a:p>
                      <a:pPr marL="38100" marR="38100" algn="l" rtl="0">
                        <a:spcBef>
                          <a:spcPts val="0"/>
                        </a:spcBef>
                        <a:spcAft>
                          <a:spcPts val="0"/>
                        </a:spcAft>
                      </a:pPr>
                      <a:r>
                        <a:rPr lang="en-US" sz="2400" b="0">
                          <a:solidFill>
                            <a:schemeClr val="tx2"/>
                          </a:solidFill>
                          <a:latin typeface="Traditional Arabic"/>
                          <a:ea typeface="Times New Roman"/>
                        </a:rPr>
                        <a:t>4.00</a:t>
                      </a:r>
                      <a:endParaRPr lang="en-US" sz="2800" b="0">
                        <a:solidFill>
                          <a:schemeClr val="tx2"/>
                        </a:solidFill>
                        <a:latin typeface="Times New Roman"/>
                        <a:ea typeface="Times New Roman"/>
                      </a:endParaRPr>
                    </a:p>
                  </a:txBody>
                  <a:tcPr marL="40734" marR="40734" marT="0" marB="0">
                    <a:lnL>
                      <a:noFill/>
                    </a:lnL>
                    <a:lnR>
                      <a:noFill/>
                    </a:lnR>
                    <a:lnT>
                      <a:noFill/>
                    </a:lnT>
                    <a:lnB>
                      <a:noFill/>
                    </a:lnB>
                  </a:tcPr>
                </a:tc>
                <a:tc>
                  <a:txBody>
                    <a:bodyPr/>
                    <a:lstStyle/>
                    <a:p>
                      <a:pPr marL="38100" marR="38100" algn="r" rtl="0">
                        <a:spcBef>
                          <a:spcPts val="0"/>
                        </a:spcBef>
                        <a:spcAft>
                          <a:spcPts val="0"/>
                        </a:spcAft>
                      </a:pPr>
                      <a:r>
                        <a:rPr lang="en-US" sz="2400" b="0">
                          <a:solidFill>
                            <a:schemeClr val="tx2"/>
                          </a:solidFill>
                          <a:latin typeface="Traditional Arabic"/>
                          <a:ea typeface="Times New Roman"/>
                        </a:rPr>
                        <a:t>0.90</a:t>
                      </a:r>
                      <a:endParaRPr lang="en-US" sz="2800" b="0">
                        <a:solidFill>
                          <a:schemeClr val="tx2"/>
                        </a:solidFill>
                        <a:latin typeface="Times New Roman"/>
                        <a:ea typeface="Times New Roman"/>
                      </a:endParaRPr>
                    </a:p>
                  </a:txBody>
                  <a:tcPr marL="40734" marR="40734" marT="0" marB="0">
                    <a:lnL>
                      <a:noFill/>
                    </a:lnL>
                    <a:lnR w="12700" cap="flat" cmpd="sng" algn="ctr">
                      <a:solidFill>
                        <a:srgbClr val="000000"/>
                      </a:solidFill>
                      <a:prstDash val="solid"/>
                      <a:round/>
                      <a:headEnd type="none" w="med" len="med"/>
                      <a:tailEnd type="none" w="med" len="med"/>
                    </a:lnR>
                    <a:lnT>
                      <a:noFill/>
                    </a:lnT>
                    <a:lnB>
                      <a:noFill/>
                    </a:lnB>
                  </a:tcPr>
                </a:tc>
                <a:tc vMerge="1">
                  <a:txBody>
                    <a:bodyPr/>
                    <a:lstStyle/>
                    <a:p>
                      <a:endParaRPr lang="en-US"/>
                    </a:p>
                  </a:txBody>
                  <a:tcPr/>
                </a:tc>
              </a:tr>
              <a:tr h="218227">
                <a:tc>
                  <a:txBody>
                    <a:bodyPr/>
                    <a:lstStyle/>
                    <a:p>
                      <a:pPr marL="228600" marR="0" algn="r" rtl="1">
                        <a:lnSpc>
                          <a:spcPct val="115000"/>
                        </a:lnSpc>
                        <a:spcBef>
                          <a:spcPts val="0"/>
                        </a:spcBef>
                        <a:spcAft>
                          <a:spcPts val="0"/>
                        </a:spcAft>
                      </a:pPr>
                      <a:r>
                        <a:rPr lang="ar-OM" sz="2400" b="0" dirty="0">
                          <a:solidFill>
                            <a:schemeClr val="tx2"/>
                          </a:solidFill>
                          <a:latin typeface="Calibri"/>
                          <a:ea typeface="Calibri"/>
                          <a:cs typeface="Traditional Arabic"/>
                        </a:rPr>
                        <a:t>5</a:t>
                      </a:r>
                      <a:r>
                        <a:rPr lang="en-US" sz="2400" b="0" dirty="0">
                          <a:solidFill>
                            <a:schemeClr val="tx2"/>
                          </a:solidFill>
                          <a:latin typeface="Traditional Arabic"/>
                          <a:ea typeface="Calibri"/>
                          <a:cs typeface="Arial"/>
                        </a:rPr>
                        <a:t>.</a:t>
                      </a:r>
                      <a:endParaRPr lang="en-US" sz="2800" b="0" dirty="0">
                        <a:solidFill>
                          <a:schemeClr val="tx2"/>
                        </a:solidFill>
                        <a:latin typeface="Calibri"/>
                        <a:ea typeface="Calibri"/>
                        <a:cs typeface="Arial"/>
                      </a:endParaRPr>
                    </a:p>
                  </a:txBody>
                  <a:tcPr marL="40734" marR="40734" marT="0" marB="0" anchor="ctr">
                    <a:lnL>
                      <a:noFill/>
                    </a:lnL>
                    <a:lnR>
                      <a:noFill/>
                    </a:lnR>
                    <a:lnT>
                      <a:noFill/>
                    </a:lnT>
                    <a:lnB w="12700" cap="flat" cmpd="sng" algn="ctr">
                      <a:solidFill>
                        <a:schemeClr val="tx2"/>
                      </a:solidFill>
                      <a:prstDash val="solid"/>
                      <a:round/>
                      <a:headEnd type="none" w="med" len="med"/>
                      <a:tailEnd type="none" w="med" len="med"/>
                    </a:lnB>
                  </a:tcPr>
                </a:tc>
                <a:tc>
                  <a:txBody>
                    <a:bodyPr/>
                    <a:lstStyle/>
                    <a:p>
                      <a:pPr marL="38100" marR="38100" algn="r" rtl="1">
                        <a:spcBef>
                          <a:spcPts val="0"/>
                        </a:spcBef>
                        <a:spcAft>
                          <a:spcPts val="0"/>
                        </a:spcAft>
                      </a:pPr>
                      <a:r>
                        <a:rPr lang="en-US" sz="2400" b="0">
                          <a:solidFill>
                            <a:schemeClr val="tx2"/>
                          </a:solidFill>
                          <a:latin typeface="Traditional Arabic"/>
                          <a:ea typeface="Times New Roman"/>
                        </a:rPr>
                        <a:t>Q62</a:t>
                      </a:r>
                      <a:endParaRPr lang="en-US" sz="2800" b="0">
                        <a:solidFill>
                          <a:schemeClr val="tx2"/>
                        </a:solidFill>
                        <a:latin typeface="Times New Roman"/>
                        <a:ea typeface="Times New Roman"/>
                      </a:endParaRPr>
                    </a:p>
                  </a:txBody>
                  <a:tcPr marL="40734" marR="40734" marT="0" marB="0" anchor="ctr">
                    <a:lnL>
                      <a:noFill/>
                    </a:lnL>
                    <a:lnR>
                      <a:noFill/>
                    </a:lnR>
                    <a:lnT>
                      <a:noFill/>
                    </a:lnT>
                    <a:lnB w="12700" cap="flat" cmpd="sng" algn="ctr">
                      <a:solidFill>
                        <a:schemeClr val="tx2"/>
                      </a:solidFill>
                      <a:prstDash val="solid"/>
                      <a:round/>
                      <a:headEnd type="none" w="med" len="med"/>
                      <a:tailEnd type="none" w="med" len="med"/>
                    </a:lnB>
                  </a:tcPr>
                </a:tc>
                <a:tc>
                  <a:txBody>
                    <a:bodyPr/>
                    <a:lstStyle/>
                    <a:p>
                      <a:pPr marL="0" marR="0" algn="r" rtl="1">
                        <a:spcBef>
                          <a:spcPts val="0"/>
                        </a:spcBef>
                        <a:spcAft>
                          <a:spcPts val="0"/>
                        </a:spcAft>
                      </a:pPr>
                      <a:r>
                        <a:rPr lang="ar-OM" sz="2400" b="0">
                          <a:solidFill>
                            <a:schemeClr val="tx2"/>
                          </a:solidFill>
                          <a:latin typeface="Times New Roman"/>
                          <a:ea typeface="Times New Roman"/>
                          <a:cs typeface="Traditional Arabic"/>
                        </a:rPr>
                        <a:t>أرفض التبعية للآخرين. </a:t>
                      </a:r>
                      <a:endParaRPr lang="en-US" sz="2800" b="0">
                        <a:solidFill>
                          <a:schemeClr val="tx2"/>
                        </a:solidFill>
                        <a:latin typeface="Times New Roman"/>
                        <a:ea typeface="Times New Roman"/>
                      </a:endParaRPr>
                    </a:p>
                  </a:txBody>
                  <a:tcPr marL="40734" marR="40734" marT="0" marB="0">
                    <a:lnL>
                      <a:noFill/>
                    </a:lnL>
                    <a:lnR>
                      <a:noFill/>
                    </a:lnR>
                    <a:lnT>
                      <a:noFill/>
                    </a:lnT>
                    <a:lnB w="12700" cap="flat" cmpd="sng" algn="ctr">
                      <a:solidFill>
                        <a:schemeClr val="tx2"/>
                      </a:solidFill>
                      <a:prstDash val="solid"/>
                      <a:round/>
                      <a:headEnd type="none" w="med" len="med"/>
                      <a:tailEnd type="none" w="med" len="med"/>
                    </a:lnB>
                  </a:tcPr>
                </a:tc>
                <a:tc>
                  <a:txBody>
                    <a:bodyPr/>
                    <a:lstStyle/>
                    <a:p>
                      <a:pPr marL="38100" marR="38100" algn="l" rtl="0">
                        <a:spcBef>
                          <a:spcPts val="0"/>
                        </a:spcBef>
                        <a:spcAft>
                          <a:spcPts val="0"/>
                        </a:spcAft>
                      </a:pPr>
                      <a:r>
                        <a:rPr lang="en-US" sz="2400" b="0">
                          <a:solidFill>
                            <a:schemeClr val="tx2"/>
                          </a:solidFill>
                          <a:latin typeface="Traditional Arabic"/>
                          <a:ea typeface="Times New Roman"/>
                        </a:rPr>
                        <a:t>4.00</a:t>
                      </a:r>
                      <a:endParaRPr lang="en-US" sz="2800" b="0">
                        <a:solidFill>
                          <a:schemeClr val="tx2"/>
                        </a:solidFill>
                        <a:latin typeface="Times New Roman"/>
                        <a:ea typeface="Times New Roman"/>
                      </a:endParaRPr>
                    </a:p>
                  </a:txBody>
                  <a:tcPr marL="40734" marR="40734" marT="0" marB="0">
                    <a:lnL>
                      <a:noFill/>
                    </a:lnL>
                    <a:lnR>
                      <a:noFill/>
                    </a:lnR>
                    <a:lnT>
                      <a:noFill/>
                    </a:lnT>
                    <a:lnB w="12700" cap="flat" cmpd="sng" algn="ctr">
                      <a:solidFill>
                        <a:schemeClr val="tx2"/>
                      </a:solidFill>
                      <a:prstDash val="solid"/>
                      <a:round/>
                      <a:headEnd type="none" w="med" len="med"/>
                      <a:tailEnd type="none" w="med" len="med"/>
                    </a:lnB>
                  </a:tcPr>
                </a:tc>
                <a:tc>
                  <a:txBody>
                    <a:bodyPr/>
                    <a:lstStyle/>
                    <a:p>
                      <a:pPr marL="38100" marR="38100" algn="r" rtl="0">
                        <a:spcBef>
                          <a:spcPts val="0"/>
                        </a:spcBef>
                        <a:spcAft>
                          <a:spcPts val="0"/>
                        </a:spcAft>
                      </a:pPr>
                      <a:r>
                        <a:rPr lang="en-US" sz="2400" b="0">
                          <a:solidFill>
                            <a:schemeClr val="tx2"/>
                          </a:solidFill>
                          <a:latin typeface="Traditional Arabic"/>
                          <a:ea typeface="Times New Roman"/>
                        </a:rPr>
                        <a:t>0.98</a:t>
                      </a:r>
                      <a:endParaRPr lang="en-US" sz="2800" b="0">
                        <a:solidFill>
                          <a:schemeClr val="tx2"/>
                        </a:solidFill>
                        <a:latin typeface="Times New Roman"/>
                        <a:ea typeface="Times New Roman"/>
                      </a:endParaRPr>
                    </a:p>
                  </a:txBody>
                  <a:tcPr marL="40734" marR="40734" marT="0" marB="0">
                    <a:lnL>
                      <a:noFill/>
                    </a:lnL>
                    <a:lnR w="12700" cap="flat" cmpd="sng" algn="ctr">
                      <a:solidFill>
                        <a:srgbClr val="000000"/>
                      </a:solidFill>
                      <a:prstDash val="solid"/>
                      <a:round/>
                      <a:headEnd type="none" w="med" len="med"/>
                      <a:tailEnd type="none" w="med" len="med"/>
                    </a:lnR>
                    <a:lnT>
                      <a:noFill/>
                    </a:lnT>
                    <a:lnB w="12700" cap="flat" cmpd="sng" algn="ctr">
                      <a:solidFill>
                        <a:schemeClr val="tx2"/>
                      </a:solidFill>
                      <a:prstDash val="solid"/>
                      <a:round/>
                      <a:headEnd type="none" w="med" len="med"/>
                      <a:tailEnd type="none" w="med" len="med"/>
                    </a:lnB>
                  </a:tcPr>
                </a:tc>
                <a:tc vMerge="1">
                  <a:txBody>
                    <a:bodyPr/>
                    <a:lstStyle/>
                    <a:p>
                      <a:endParaRPr lang="en-US"/>
                    </a:p>
                  </a:txBody>
                  <a:tcPr/>
                </a:tc>
              </a:tr>
              <a:tr h="218227">
                <a:tc gridSpan="3">
                  <a:txBody>
                    <a:bodyPr/>
                    <a:lstStyle/>
                    <a:p>
                      <a:pPr marL="0" marR="0" algn="ctr" rtl="1">
                        <a:spcBef>
                          <a:spcPts val="0"/>
                        </a:spcBef>
                        <a:spcAft>
                          <a:spcPts val="0"/>
                        </a:spcAft>
                      </a:pPr>
                      <a:r>
                        <a:rPr lang="ar-OM" sz="2400" b="0" dirty="0">
                          <a:solidFill>
                            <a:schemeClr val="tx2"/>
                          </a:solidFill>
                          <a:latin typeface="Times New Roman"/>
                          <a:ea typeface="Calibri"/>
                          <a:cs typeface="Traditional Arabic"/>
                        </a:rPr>
                        <a:t>المجموع الكلي</a:t>
                      </a:r>
                      <a:endParaRPr lang="en-US" sz="2800" b="0" dirty="0">
                        <a:solidFill>
                          <a:schemeClr val="tx2"/>
                        </a:solidFill>
                        <a:latin typeface="Times New Roman"/>
                        <a:ea typeface="Times New Roman"/>
                      </a:endParaRPr>
                    </a:p>
                  </a:txBody>
                  <a:tcPr marL="40734" marR="40734"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marL="0" marR="0" algn="ctr" rtl="1">
                        <a:spcBef>
                          <a:spcPts val="0"/>
                        </a:spcBef>
                        <a:spcAft>
                          <a:spcPts val="0"/>
                        </a:spcAft>
                      </a:pPr>
                      <a:r>
                        <a:rPr lang="ar-SA" sz="2400" b="0">
                          <a:solidFill>
                            <a:schemeClr val="tx2"/>
                          </a:solidFill>
                          <a:latin typeface="Times New Roman"/>
                          <a:ea typeface="Calibri"/>
                          <a:cs typeface="Traditional Arabic"/>
                        </a:rPr>
                        <a:t>3.90</a:t>
                      </a:r>
                      <a:endParaRPr lang="en-US" sz="2800" b="0">
                        <a:solidFill>
                          <a:schemeClr val="tx2"/>
                        </a:solidFill>
                        <a:latin typeface="Times New Roman"/>
                        <a:ea typeface="Times New Roman"/>
                      </a:endParaRPr>
                    </a:p>
                  </a:txBody>
                  <a:tcPr marL="40734" marR="40734"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rtl="0">
                        <a:spcBef>
                          <a:spcPts val="0"/>
                        </a:spcBef>
                        <a:spcAft>
                          <a:spcPts val="0"/>
                        </a:spcAft>
                      </a:pPr>
                      <a:r>
                        <a:rPr lang="ar-SA" sz="2400" b="0">
                          <a:solidFill>
                            <a:schemeClr val="tx2"/>
                          </a:solidFill>
                          <a:latin typeface="Times New Roman"/>
                          <a:ea typeface="Calibri"/>
                          <a:cs typeface="Traditional Arabic"/>
                        </a:rPr>
                        <a:t>0.47</a:t>
                      </a:r>
                      <a:endParaRPr lang="en-US" sz="2800" b="0">
                        <a:solidFill>
                          <a:schemeClr val="tx2"/>
                        </a:solidFill>
                        <a:latin typeface="Times New Roman"/>
                        <a:ea typeface="Times New Roman"/>
                      </a:endParaRPr>
                    </a:p>
                  </a:txBody>
                  <a:tcPr marL="40734" marR="40734"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rtl="0">
                        <a:spcBef>
                          <a:spcPts val="0"/>
                        </a:spcBef>
                        <a:spcAft>
                          <a:spcPts val="0"/>
                        </a:spcAft>
                      </a:pPr>
                      <a:r>
                        <a:rPr lang="ar-SA" sz="2400" b="0" dirty="0">
                          <a:solidFill>
                            <a:schemeClr val="tx2"/>
                          </a:solidFill>
                          <a:latin typeface="Times New Roman"/>
                          <a:ea typeface="Calibri"/>
                          <a:cs typeface="Traditional Arabic"/>
                        </a:rPr>
                        <a:t>عالية</a:t>
                      </a:r>
                      <a:endParaRPr lang="en-US" sz="2800" b="0" dirty="0">
                        <a:solidFill>
                          <a:schemeClr val="tx2"/>
                        </a:solidFill>
                        <a:latin typeface="Times New Roman"/>
                        <a:ea typeface="Times New Roman"/>
                      </a:endParaRPr>
                    </a:p>
                  </a:txBody>
                  <a:tcPr marL="40734" marR="40734" marT="0" marB="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225536"/>
          </a:xfrm>
        </p:spPr>
        <p:txBody>
          <a:bodyPr>
            <a:noAutofit/>
          </a:bodyPr>
          <a:lstStyle/>
          <a:p>
            <a:r>
              <a:rPr lang="ar-SA" sz="3600" b="1" dirty="0" smtClean="0">
                <a:solidFill>
                  <a:srgbClr val="FF0000"/>
                </a:solidFill>
              </a:rPr>
              <a:t>نتائج </a:t>
            </a:r>
            <a:r>
              <a:rPr lang="ar-OM" sz="3600" b="1" dirty="0" smtClean="0">
                <a:solidFill>
                  <a:srgbClr val="FF0000"/>
                </a:solidFill>
              </a:rPr>
              <a:t>الدراسة: </a:t>
            </a:r>
            <a:r>
              <a:rPr lang="ar-OM" sz="3600" dirty="0" smtClean="0"/>
              <a:t>السؤال الثاني: </a:t>
            </a:r>
            <a:br>
              <a:rPr lang="ar-OM" sz="3600" dirty="0" smtClean="0"/>
            </a:br>
            <a:r>
              <a:rPr lang="ar-SA" sz="2000" dirty="0" smtClean="0"/>
              <a:t> المتوسطات الحسابية والانحرافات المعيارية لتقديرات العينة على فقرات </a:t>
            </a:r>
            <a:r>
              <a:rPr lang="ar-SA" sz="2000" b="1" u="sng" dirty="0" smtClean="0">
                <a:solidFill>
                  <a:srgbClr val="C00000"/>
                </a:solidFill>
              </a:rPr>
              <a:t>محور مهارات </a:t>
            </a:r>
            <a:r>
              <a:rPr lang="ar-SA" sz="2000" b="1" u="sng" dirty="0" smtClean="0">
                <a:solidFill>
                  <a:srgbClr val="C00000"/>
                </a:solidFill>
              </a:rPr>
              <a:t>ريادية</a:t>
            </a:r>
            <a:r>
              <a:rPr lang="ar-OM" sz="2000" b="1" u="sng" dirty="0" smtClean="0">
                <a:solidFill>
                  <a:srgbClr val="C00000"/>
                </a:solidFill>
              </a:rPr>
              <a:t> إدارية</a:t>
            </a:r>
            <a:endParaRPr lang="en-US" sz="3200" b="1" u="sng" dirty="0">
              <a:solidFill>
                <a:srgbClr val="C00000"/>
              </a:solidFill>
            </a:endParaRPr>
          </a:p>
        </p:txBody>
      </p:sp>
      <p:graphicFrame>
        <p:nvGraphicFramePr>
          <p:cNvPr id="4" name="Table 3"/>
          <p:cNvGraphicFramePr>
            <a:graphicFrameLocks noGrp="1"/>
          </p:cNvGraphicFramePr>
          <p:nvPr/>
        </p:nvGraphicFramePr>
        <p:xfrm>
          <a:off x="214282" y="1928802"/>
          <a:ext cx="8643999" cy="3877056"/>
        </p:xfrm>
        <a:graphic>
          <a:graphicData uri="http://schemas.openxmlformats.org/drawingml/2006/table">
            <a:tbl>
              <a:tblPr rtl="1"/>
              <a:tblGrid>
                <a:gridCol w="1006074"/>
                <a:gridCol w="747431"/>
                <a:gridCol w="3601286"/>
                <a:gridCol w="935017"/>
                <a:gridCol w="1163372"/>
                <a:gridCol w="1190819"/>
              </a:tblGrid>
              <a:tr h="435436">
                <a:tc>
                  <a:txBody>
                    <a:bodyPr/>
                    <a:lstStyle/>
                    <a:p>
                      <a:pPr marL="0" marR="0" algn="r" rtl="1">
                        <a:spcBef>
                          <a:spcPts val="0"/>
                        </a:spcBef>
                        <a:spcAft>
                          <a:spcPts val="0"/>
                        </a:spcAft>
                      </a:pPr>
                      <a:r>
                        <a:rPr lang="ar-SA" sz="2400" b="1" dirty="0">
                          <a:solidFill>
                            <a:schemeClr val="tx2"/>
                          </a:solidFill>
                          <a:latin typeface="Times New Roman"/>
                          <a:ea typeface="Calibri"/>
                          <a:cs typeface="Traditional Arabic"/>
                        </a:rPr>
                        <a:t>الرتبة</a:t>
                      </a:r>
                      <a:endParaRPr lang="en-US" sz="2800" dirty="0">
                        <a:solidFill>
                          <a:schemeClr val="tx2"/>
                        </a:solidFill>
                        <a:latin typeface="Times New Roman"/>
                        <a:ea typeface="Times New Roman"/>
                      </a:endParaRPr>
                    </a:p>
                  </a:txBody>
                  <a:tcPr marL="46613" marR="4661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400" b="1">
                          <a:solidFill>
                            <a:schemeClr val="tx2"/>
                          </a:solidFill>
                          <a:latin typeface="Times New Roman"/>
                          <a:ea typeface="Calibri"/>
                          <a:cs typeface="Traditional Arabic"/>
                        </a:rPr>
                        <a:t>الفقرة</a:t>
                      </a:r>
                      <a:endParaRPr lang="en-US" sz="2800">
                        <a:solidFill>
                          <a:schemeClr val="tx2"/>
                        </a:solidFill>
                        <a:latin typeface="Times New Roman"/>
                        <a:ea typeface="Times New Roman"/>
                      </a:endParaRPr>
                    </a:p>
                  </a:txBody>
                  <a:tcPr marL="46613" marR="4661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OM" sz="2400" b="1" dirty="0">
                          <a:solidFill>
                            <a:schemeClr val="tx2"/>
                          </a:solidFill>
                          <a:latin typeface="Times New Roman"/>
                          <a:ea typeface="Calibri"/>
                          <a:cs typeface="Traditional Arabic"/>
                        </a:rPr>
                        <a:t>المهارات الريادية</a:t>
                      </a:r>
                      <a:endParaRPr lang="en-US" sz="2800" dirty="0">
                        <a:solidFill>
                          <a:schemeClr val="tx2"/>
                        </a:solidFill>
                        <a:latin typeface="Times New Roman"/>
                        <a:ea typeface="Times New Roman"/>
                      </a:endParaRPr>
                    </a:p>
                  </a:txBody>
                  <a:tcPr marL="46613" marR="4661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400" b="1">
                          <a:solidFill>
                            <a:schemeClr val="tx2"/>
                          </a:solidFill>
                          <a:latin typeface="Times New Roman"/>
                          <a:ea typeface="Calibri"/>
                          <a:cs typeface="Traditional Arabic"/>
                        </a:rPr>
                        <a:t>المتوسط الحسابي</a:t>
                      </a:r>
                      <a:endParaRPr lang="en-US" sz="2800">
                        <a:solidFill>
                          <a:schemeClr val="tx2"/>
                        </a:solidFill>
                        <a:latin typeface="Times New Roman"/>
                        <a:ea typeface="Times New Roman"/>
                      </a:endParaRPr>
                    </a:p>
                  </a:txBody>
                  <a:tcPr marL="46613" marR="4661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spcBef>
                          <a:spcPts val="0"/>
                        </a:spcBef>
                        <a:spcAft>
                          <a:spcPts val="0"/>
                        </a:spcAft>
                      </a:pPr>
                      <a:r>
                        <a:rPr lang="ar-SA" sz="2400" b="1">
                          <a:solidFill>
                            <a:schemeClr val="tx2"/>
                          </a:solidFill>
                          <a:latin typeface="Times New Roman"/>
                          <a:ea typeface="Calibri"/>
                          <a:cs typeface="Traditional Arabic"/>
                        </a:rPr>
                        <a:t>الانحراف المعياري</a:t>
                      </a:r>
                      <a:endParaRPr lang="en-US" sz="2800">
                        <a:solidFill>
                          <a:schemeClr val="tx2"/>
                        </a:solidFill>
                        <a:latin typeface="Times New Roman"/>
                        <a:ea typeface="Times New Roman"/>
                      </a:endParaRPr>
                    </a:p>
                  </a:txBody>
                  <a:tcPr marL="46613" marR="4661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400" b="1">
                          <a:solidFill>
                            <a:schemeClr val="tx2"/>
                          </a:solidFill>
                          <a:latin typeface="Times New Roman"/>
                          <a:ea typeface="Calibri"/>
                          <a:cs typeface="Traditional Arabic"/>
                        </a:rPr>
                        <a:t>مستوى امتلاك المهارة</a:t>
                      </a:r>
                      <a:endParaRPr lang="en-US" sz="2800">
                        <a:solidFill>
                          <a:schemeClr val="tx2"/>
                        </a:solidFill>
                        <a:latin typeface="Times New Roman"/>
                        <a:ea typeface="Times New Roman"/>
                      </a:endParaRPr>
                    </a:p>
                  </a:txBody>
                  <a:tcPr marL="46613" marR="4661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136">
                <a:tc>
                  <a:txBody>
                    <a:bodyPr/>
                    <a:lstStyle/>
                    <a:p>
                      <a:pPr marL="228600" marR="0" algn="r" rtl="1">
                        <a:lnSpc>
                          <a:spcPct val="115000"/>
                        </a:lnSpc>
                        <a:spcBef>
                          <a:spcPts val="0"/>
                        </a:spcBef>
                        <a:spcAft>
                          <a:spcPts val="0"/>
                        </a:spcAft>
                      </a:pPr>
                      <a:r>
                        <a:rPr lang="ar-OM" sz="2400" b="0">
                          <a:solidFill>
                            <a:schemeClr val="tx2"/>
                          </a:solidFill>
                          <a:latin typeface="Calibri"/>
                          <a:ea typeface="Calibri"/>
                          <a:cs typeface="Traditional Arabic"/>
                        </a:rPr>
                        <a:t>1.</a:t>
                      </a:r>
                      <a:endParaRPr lang="en-US" sz="2400" b="0">
                        <a:solidFill>
                          <a:schemeClr val="tx2"/>
                        </a:solidFill>
                        <a:latin typeface="Calibri"/>
                        <a:ea typeface="Calibri"/>
                        <a:cs typeface="Arial"/>
                      </a:endParaRPr>
                    </a:p>
                  </a:txBody>
                  <a:tcPr marL="46613" marR="46613"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38100" marR="38100" algn="r" rtl="1">
                        <a:spcBef>
                          <a:spcPts val="0"/>
                        </a:spcBef>
                        <a:spcAft>
                          <a:spcPts val="0"/>
                        </a:spcAft>
                      </a:pPr>
                      <a:r>
                        <a:rPr lang="en-US" sz="2400" b="0">
                          <a:solidFill>
                            <a:schemeClr val="tx2"/>
                          </a:solidFill>
                          <a:latin typeface="Traditional Arabic"/>
                          <a:ea typeface="Times New Roman"/>
                        </a:rPr>
                        <a:t>Q40</a:t>
                      </a:r>
                      <a:endParaRPr lang="en-US" sz="2800" b="0">
                        <a:solidFill>
                          <a:schemeClr val="tx2"/>
                        </a:solidFill>
                        <a:latin typeface="Times New Roman"/>
                        <a:ea typeface="Times New Roman"/>
                      </a:endParaRPr>
                    </a:p>
                  </a:txBody>
                  <a:tcPr marL="46613" marR="46613"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rtl="1">
                        <a:spcBef>
                          <a:spcPts val="0"/>
                        </a:spcBef>
                        <a:spcAft>
                          <a:spcPts val="0"/>
                        </a:spcAft>
                      </a:pPr>
                      <a:r>
                        <a:rPr lang="ar-OM" sz="2400" b="0" dirty="0">
                          <a:solidFill>
                            <a:schemeClr val="tx2"/>
                          </a:solidFill>
                          <a:latin typeface="Times New Roman"/>
                          <a:ea typeface="Times New Roman"/>
                          <a:cs typeface="Traditional Arabic"/>
                        </a:rPr>
                        <a:t>لدي القدرة على تحمل مسؤولية صنع قراراتي.</a:t>
                      </a:r>
                      <a:endParaRPr lang="en-US" sz="2800" b="0" dirty="0">
                        <a:solidFill>
                          <a:schemeClr val="tx2"/>
                        </a:solidFill>
                        <a:latin typeface="Times New Roman"/>
                        <a:ea typeface="Times New Roman"/>
                      </a:endParaRPr>
                    </a:p>
                  </a:txBody>
                  <a:tcPr marL="46613" marR="46613"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marL="38100" marR="38100" algn="l" rtl="0">
                        <a:spcBef>
                          <a:spcPts val="0"/>
                        </a:spcBef>
                        <a:spcAft>
                          <a:spcPts val="0"/>
                        </a:spcAft>
                      </a:pPr>
                      <a:r>
                        <a:rPr lang="en-US" sz="2000" dirty="0">
                          <a:solidFill>
                            <a:schemeClr val="tx2"/>
                          </a:solidFill>
                          <a:latin typeface="Traditional Arabic"/>
                          <a:ea typeface="Times New Roman"/>
                        </a:rPr>
                        <a:t>4.01</a:t>
                      </a:r>
                      <a:endParaRPr lang="en-US" sz="2400" dirty="0">
                        <a:solidFill>
                          <a:schemeClr val="tx2"/>
                        </a:solidFill>
                        <a:latin typeface="Times New Roman"/>
                        <a:ea typeface="Times New Roman"/>
                      </a:endParaRPr>
                    </a:p>
                  </a:txBody>
                  <a:tcPr marL="46613" marR="46613"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marL="38100" marR="38100" algn="r" rtl="0">
                        <a:spcBef>
                          <a:spcPts val="0"/>
                        </a:spcBef>
                        <a:spcAft>
                          <a:spcPts val="0"/>
                        </a:spcAft>
                      </a:pPr>
                      <a:r>
                        <a:rPr lang="en-US" sz="2000" dirty="0">
                          <a:solidFill>
                            <a:schemeClr val="tx2"/>
                          </a:solidFill>
                          <a:latin typeface="Traditional Arabic"/>
                          <a:ea typeface="Times New Roman"/>
                        </a:rPr>
                        <a:t>0.83</a:t>
                      </a:r>
                      <a:endParaRPr lang="en-US" sz="2400" dirty="0">
                        <a:solidFill>
                          <a:schemeClr val="tx2"/>
                        </a:solidFill>
                        <a:latin typeface="Times New Roman"/>
                        <a:ea typeface="Times New Roman"/>
                      </a:endParaRPr>
                    </a:p>
                  </a:txBody>
                  <a:tcPr marL="46613" marR="46613"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5">
                  <a:txBody>
                    <a:bodyPr/>
                    <a:lstStyle/>
                    <a:p>
                      <a:pPr marL="71755" marR="71755" algn="ctr" rtl="1">
                        <a:spcBef>
                          <a:spcPts val="0"/>
                        </a:spcBef>
                        <a:spcAft>
                          <a:spcPts val="0"/>
                        </a:spcAft>
                      </a:pPr>
                      <a:r>
                        <a:rPr lang="ar-SA" sz="2000">
                          <a:solidFill>
                            <a:schemeClr val="tx2"/>
                          </a:solidFill>
                          <a:latin typeface="Times New Roman"/>
                          <a:ea typeface="Calibri"/>
                          <a:cs typeface="Traditional Arabic"/>
                        </a:rPr>
                        <a:t>عالية </a:t>
                      </a:r>
                      <a:endParaRPr lang="en-US" sz="2400">
                        <a:solidFill>
                          <a:schemeClr val="tx2"/>
                        </a:solidFill>
                        <a:latin typeface="Times New Roman"/>
                        <a:ea typeface="Times New Roman"/>
                      </a:endParaRPr>
                    </a:p>
                  </a:txBody>
                  <a:tcPr marL="46613" marR="46613" marT="0" marB="0" vert="vert27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254136">
                <a:tc>
                  <a:txBody>
                    <a:bodyPr/>
                    <a:lstStyle/>
                    <a:p>
                      <a:pPr marL="228600" marR="0" algn="r" rtl="1">
                        <a:lnSpc>
                          <a:spcPct val="115000"/>
                        </a:lnSpc>
                        <a:spcBef>
                          <a:spcPts val="0"/>
                        </a:spcBef>
                        <a:spcAft>
                          <a:spcPts val="0"/>
                        </a:spcAft>
                      </a:pPr>
                      <a:r>
                        <a:rPr lang="ar-OM" sz="2400" b="0">
                          <a:solidFill>
                            <a:schemeClr val="tx2"/>
                          </a:solidFill>
                          <a:latin typeface="Calibri"/>
                          <a:ea typeface="Calibri"/>
                          <a:cs typeface="Traditional Arabic"/>
                        </a:rPr>
                        <a:t>2.</a:t>
                      </a:r>
                      <a:endParaRPr lang="en-US" sz="2400" b="0">
                        <a:solidFill>
                          <a:schemeClr val="tx2"/>
                        </a:solidFill>
                        <a:latin typeface="Calibri"/>
                        <a:ea typeface="Calibri"/>
                        <a:cs typeface="Arial"/>
                      </a:endParaRPr>
                    </a:p>
                  </a:txBody>
                  <a:tcPr marL="46613" marR="46613" marT="0" marB="0" anchor="ctr">
                    <a:lnL>
                      <a:noFill/>
                    </a:lnL>
                    <a:lnR>
                      <a:noFill/>
                    </a:lnR>
                    <a:lnT>
                      <a:noFill/>
                    </a:lnT>
                    <a:lnB>
                      <a:noFill/>
                    </a:lnB>
                  </a:tcPr>
                </a:tc>
                <a:tc>
                  <a:txBody>
                    <a:bodyPr/>
                    <a:lstStyle/>
                    <a:p>
                      <a:pPr marL="38100" marR="38100" algn="r" rtl="1">
                        <a:spcBef>
                          <a:spcPts val="0"/>
                        </a:spcBef>
                        <a:spcAft>
                          <a:spcPts val="0"/>
                        </a:spcAft>
                      </a:pPr>
                      <a:r>
                        <a:rPr lang="en-US" sz="2400" b="0">
                          <a:solidFill>
                            <a:schemeClr val="tx2"/>
                          </a:solidFill>
                          <a:latin typeface="Traditional Arabic"/>
                          <a:ea typeface="Times New Roman"/>
                        </a:rPr>
                        <a:t>Q31</a:t>
                      </a:r>
                      <a:endParaRPr lang="en-US" sz="2800" b="0">
                        <a:solidFill>
                          <a:schemeClr val="tx2"/>
                        </a:solidFill>
                        <a:latin typeface="Times New Roman"/>
                        <a:ea typeface="Times New Roman"/>
                      </a:endParaRPr>
                    </a:p>
                  </a:txBody>
                  <a:tcPr marL="46613" marR="46613" marT="0" marB="0" anchor="ctr">
                    <a:lnL>
                      <a:noFill/>
                    </a:lnL>
                    <a:lnR>
                      <a:noFill/>
                    </a:lnR>
                    <a:lnT>
                      <a:noFill/>
                    </a:lnT>
                    <a:lnB>
                      <a:noFill/>
                    </a:lnB>
                  </a:tcPr>
                </a:tc>
                <a:tc>
                  <a:txBody>
                    <a:bodyPr/>
                    <a:lstStyle/>
                    <a:p>
                      <a:pPr marL="0" marR="0" algn="r" rtl="1">
                        <a:spcBef>
                          <a:spcPts val="0"/>
                        </a:spcBef>
                        <a:spcAft>
                          <a:spcPts val="0"/>
                        </a:spcAft>
                      </a:pPr>
                      <a:r>
                        <a:rPr lang="ar-OM" sz="2400" b="0">
                          <a:solidFill>
                            <a:schemeClr val="tx2"/>
                          </a:solidFill>
                          <a:latin typeface="Times New Roman"/>
                          <a:ea typeface="Times New Roman"/>
                          <a:cs typeface="Traditional Arabic"/>
                        </a:rPr>
                        <a:t>لدي القدرة على صياغة أهدافي المستقبلية.</a:t>
                      </a:r>
                      <a:endParaRPr lang="en-US" sz="2800" b="0">
                        <a:solidFill>
                          <a:schemeClr val="tx2"/>
                        </a:solidFill>
                        <a:latin typeface="Times New Roman"/>
                        <a:ea typeface="Times New Roman"/>
                      </a:endParaRPr>
                    </a:p>
                  </a:txBody>
                  <a:tcPr marL="46613" marR="46613" marT="0" marB="0">
                    <a:lnL>
                      <a:noFill/>
                    </a:lnL>
                    <a:lnR>
                      <a:noFill/>
                    </a:lnR>
                    <a:lnT>
                      <a:noFill/>
                    </a:lnT>
                    <a:lnB>
                      <a:noFill/>
                    </a:lnB>
                  </a:tcPr>
                </a:tc>
                <a:tc>
                  <a:txBody>
                    <a:bodyPr/>
                    <a:lstStyle/>
                    <a:p>
                      <a:pPr marL="38100" marR="38100" algn="l" rtl="0">
                        <a:spcBef>
                          <a:spcPts val="0"/>
                        </a:spcBef>
                        <a:spcAft>
                          <a:spcPts val="0"/>
                        </a:spcAft>
                      </a:pPr>
                      <a:r>
                        <a:rPr lang="en-US" sz="2000">
                          <a:solidFill>
                            <a:schemeClr val="tx2"/>
                          </a:solidFill>
                          <a:latin typeface="Traditional Arabic"/>
                          <a:ea typeface="Times New Roman"/>
                        </a:rPr>
                        <a:t>3.97</a:t>
                      </a:r>
                      <a:endParaRPr lang="en-US" sz="2400">
                        <a:solidFill>
                          <a:schemeClr val="tx2"/>
                        </a:solidFill>
                        <a:latin typeface="Times New Roman"/>
                        <a:ea typeface="Times New Roman"/>
                      </a:endParaRPr>
                    </a:p>
                  </a:txBody>
                  <a:tcPr marL="46613" marR="46613" marT="0" marB="0">
                    <a:lnL>
                      <a:noFill/>
                    </a:lnL>
                    <a:lnR>
                      <a:noFill/>
                    </a:lnR>
                    <a:lnT>
                      <a:noFill/>
                    </a:lnT>
                    <a:lnB>
                      <a:noFill/>
                    </a:lnB>
                  </a:tcPr>
                </a:tc>
                <a:tc>
                  <a:txBody>
                    <a:bodyPr/>
                    <a:lstStyle/>
                    <a:p>
                      <a:pPr marL="38100" marR="38100" algn="r" rtl="0">
                        <a:spcBef>
                          <a:spcPts val="0"/>
                        </a:spcBef>
                        <a:spcAft>
                          <a:spcPts val="0"/>
                        </a:spcAft>
                      </a:pPr>
                      <a:r>
                        <a:rPr lang="en-US" sz="2000" dirty="0">
                          <a:solidFill>
                            <a:schemeClr val="tx2"/>
                          </a:solidFill>
                          <a:latin typeface="Traditional Arabic"/>
                          <a:ea typeface="Times New Roman"/>
                        </a:rPr>
                        <a:t>0.85</a:t>
                      </a:r>
                      <a:endParaRPr lang="en-US" sz="2400" dirty="0">
                        <a:solidFill>
                          <a:schemeClr val="tx2"/>
                        </a:solidFill>
                        <a:latin typeface="Times New Roman"/>
                        <a:ea typeface="Times New Roman"/>
                      </a:endParaRPr>
                    </a:p>
                  </a:txBody>
                  <a:tcPr marL="46613" marR="46613" marT="0" marB="0">
                    <a:lnL>
                      <a:noFill/>
                    </a:lnL>
                    <a:lnR w="12700" cap="flat" cmpd="sng" algn="ctr">
                      <a:solidFill>
                        <a:srgbClr val="000000"/>
                      </a:solidFill>
                      <a:prstDash val="solid"/>
                      <a:round/>
                      <a:headEnd type="none" w="med" len="med"/>
                      <a:tailEnd type="none" w="med" len="med"/>
                    </a:lnR>
                    <a:lnT>
                      <a:noFill/>
                    </a:lnT>
                    <a:lnB>
                      <a:noFill/>
                    </a:lnB>
                  </a:tcPr>
                </a:tc>
                <a:tc vMerge="1">
                  <a:txBody>
                    <a:bodyPr/>
                    <a:lstStyle/>
                    <a:p>
                      <a:endParaRPr lang="en-US"/>
                    </a:p>
                  </a:txBody>
                  <a:tcPr/>
                </a:tc>
              </a:tr>
              <a:tr h="302800">
                <a:tc>
                  <a:txBody>
                    <a:bodyPr/>
                    <a:lstStyle/>
                    <a:p>
                      <a:pPr marL="228600" marR="0" algn="r" rtl="1">
                        <a:lnSpc>
                          <a:spcPct val="115000"/>
                        </a:lnSpc>
                        <a:spcBef>
                          <a:spcPts val="0"/>
                        </a:spcBef>
                        <a:spcAft>
                          <a:spcPts val="0"/>
                        </a:spcAft>
                      </a:pPr>
                      <a:r>
                        <a:rPr lang="ar-OM" sz="2400" b="0">
                          <a:solidFill>
                            <a:schemeClr val="tx2"/>
                          </a:solidFill>
                          <a:latin typeface="Calibri"/>
                          <a:ea typeface="Calibri"/>
                          <a:cs typeface="Traditional Arabic"/>
                        </a:rPr>
                        <a:t>3.</a:t>
                      </a:r>
                      <a:endParaRPr lang="en-US" sz="2400" b="0">
                        <a:solidFill>
                          <a:schemeClr val="tx2"/>
                        </a:solidFill>
                        <a:latin typeface="Calibri"/>
                        <a:ea typeface="Calibri"/>
                        <a:cs typeface="Arial"/>
                      </a:endParaRPr>
                    </a:p>
                  </a:txBody>
                  <a:tcPr marL="46613" marR="46613" marT="0" marB="0" anchor="ctr">
                    <a:lnL>
                      <a:noFill/>
                    </a:lnL>
                    <a:lnR>
                      <a:noFill/>
                    </a:lnR>
                    <a:lnT>
                      <a:noFill/>
                    </a:lnT>
                    <a:lnB>
                      <a:noFill/>
                    </a:lnB>
                  </a:tcPr>
                </a:tc>
                <a:tc>
                  <a:txBody>
                    <a:bodyPr/>
                    <a:lstStyle/>
                    <a:p>
                      <a:pPr marL="38100" marR="38100" algn="r" rtl="1">
                        <a:spcBef>
                          <a:spcPts val="0"/>
                        </a:spcBef>
                        <a:spcAft>
                          <a:spcPts val="0"/>
                        </a:spcAft>
                      </a:pPr>
                      <a:r>
                        <a:rPr lang="en-US" sz="2400" b="0">
                          <a:solidFill>
                            <a:schemeClr val="tx2"/>
                          </a:solidFill>
                          <a:latin typeface="Traditional Arabic"/>
                          <a:ea typeface="Times New Roman"/>
                        </a:rPr>
                        <a:t>Q41</a:t>
                      </a:r>
                      <a:endParaRPr lang="en-US" sz="2800" b="0">
                        <a:solidFill>
                          <a:schemeClr val="tx2"/>
                        </a:solidFill>
                        <a:latin typeface="Times New Roman"/>
                        <a:ea typeface="Times New Roman"/>
                      </a:endParaRPr>
                    </a:p>
                  </a:txBody>
                  <a:tcPr marL="46613" marR="46613" marT="0" marB="0" anchor="ctr">
                    <a:lnL>
                      <a:noFill/>
                    </a:lnL>
                    <a:lnR>
                      <a:noFill/>
                    </a:lnR>
                    <a:lnT>
                      <a:noFill/>
                    </a:lnT>
                    <a:lnB>
                      <a:noFill/>
                    </a:lnB>
                  </a:tcPr>
                </a:tc>
                <a:tc>
                  <a:txBody>
                    <a:bodyPr/>
                    <a:lstStyle/>
                    <a:p>
                      <a:pPr marL="0" marR="0" algn="r" rtl="1">
                        <a:spcBef>
                          <a:spcPts val="0"/>
                        </a:spcBef>
                        <a:spcAft>
                          <a:spcPts val="0"/>
                        </a:spcAft>
                      </a:pPr>
                      <a:r>
                        <a:rPr lang="ar-OM" sz="2400" b="0">
                          <a:solidFill>
                            <a:schemeClr val="tx2"/>
                          </a:solidFill>
                          <a:latin typeface="Times New Roman"/>
                          <a:ea typeface="Times New Roman"/>
                          <a:cs typeface="Traditional Arabic"/>
                        </a:rPr>
                        <a:t>احرص على التعرف على لوائح العمل وأنظمته قبل البدء بأي مشروع.</a:t>
                      </a:r>
                      <a:endParaRPr lang="en-US" sz="2800" b="0">
                        <a:solidFill>
                          <a:schemeClr val="tx2"/>
                        </a:solidFill>
                        <a:latin typeface="Times New Roman"/>
                        <a:ea typeface="Times New Roman"/>
                      </a:endParaRPr>
                    </a:p>
                  </a:txBody>
                  <a:tcPr marL="46613" marR="46613" marT="0" marB="0">
                    <a:lnL>
                      <a:noFill/>
                    </a:lnL>
                    <a:lnR>
                      <a:noFill/>
                    </a:lnR>
                    <a:lnT>
                      <a:noFill/>
                    </a:lnT>
                    <a:lnB>
                      <a:noFill/>
                    </a:lnB>
                  </a:tcPr>
                </a:tc>
                <a:tc>
                  <a:txBody>
                    <a:bodyPr/>
                    <a:lstStyle/>
                    <a:p>
                      <a:pPr marL="38100" marR="38100" algn="l" rtl="0">
                        <a:spcBef>
                          <a:spcPts val="0"/>
                        </a:spcBef>
                        <a:spcAft>
                          <a:spcPts val="0"/>
                        </a:spcAft>
                      </a:pPr>
                      <a:r>
                        <a:rPr lang="en-US" sz="2000">
                          <a:solidFill>
                            <a:schemeClr val="tx2"/>
                          </a:solidFill>
                          <a:latin typeface="Traditional Arabic"/>
                          <a:ea typeface="Times New Roman"/>
                        </a:rPr>
                        <a:t>3.96</a:t>
                      </a:r>
                      <a:endParaRPr lang="en-US" sz="2400">
                        <a:solidFill>
                          <a:schemeClr val="tx2"/>
                        </a:solidFill>
                        <a:latin typeface="Times New Roman"/>
                        <a:ea typeface="Times New Roman"/>
                      </a:endParaRPr>
                    </a:p>
                  </a:txBody>
                  <a:tcPr marL="46613" marR="46613" marT="0" marB="0">
                    <a:lnL>
                      <a:noFill/>
                    </a:lnL>
                    <a:lnR>
                      <a:noFill/>
                    </a:lnR>
                    <a:lnT>
                      <a:noFill/>
                    </a:lnT>
                    <a:lnB>
                      <a:noFill/>
                    </a:lnB>
                  </a:tcPr>
                </a:tc>
                <a:tc>
                  <a:txBody>
                    <a:bodyPr/>
                    <a:lstStyle/>
                    <a:p>
                      <a:pPr marL="38100" marR="38100" algn="r" rtl="0">
                        <a:spcBef>
                          <a:spcPts val="0"/>
                        </a:spcBef>
                        <a:spcAft>
                          <a:spcPts val="0"/>
                        </a:spcAft>
                      </a:pPr>
                      <a:r>
                        <a:rPr lang="en-US" sz="2000" dirty="0">
                          <a:solidFill>
                            <a:schemeClr val="tx2"/>
                          </a:solidFill>
                          <a:latin typeface="Traditional Arabic"/>
                          <a:ea typeface="Times New Roman"/>
                        </a:rPr>
                        <a:t>0.90</a:t>
                      </a:r>
                      <a:endParaRPr lang="en-US" sz="2400" dirty="0">
                        <a:solidFill>
                          <a:schemeClr val="tx2"/>
                        </a:solidFill>
                        <a:latin typeface="Times New Roman"/>
                        <a:ea typeface="Times New Roman"/>
                      </a:endParaRPr>
                    </a:p>
                  </a:txBody>
                  <a:tcPr marL="46613" marR="46613" marT="0" marB="0">
                    <a:lnL>
                      <a:noFill/>
                    </a:lnL>
                    <a:lnR w="12700" cap="flat" cmpd="sng" algn="ctr">
                      <a:solidFill>
                        <a:srgbClr val="000000"/>
                      </a:solidFill>
                      <a:prstDash val="solid"/>
                      <a:round/>
                      <a:headEnd type="none" w="med" len="med"/>
                      <a:tailEnd type="none" w="med" len="med"/>
                    </a:lnR>
                    <a:lnT>
                      <a:noFill/>
                    </a:lnT>
                    <a:lnB>
                      <a:noFill/>
                    </a:lnB>
                  </a:tcPr>
                </a:tc>
                <a:tc vMerge="1">
                  <a:txBody>
                    <a:bodyPr/>
                    <a:lstStyle/>
                    <a:p>
                      <a:endParaRPr lang="en-US"/>
                    </a:p>
                  </a:txBody>
                  <a:tcPr/>
                </a:tc>
              </a:tr>
              <a:tr h="254136">
                <a:tc>
                  <a:txBody>
                    <a:bodyPr/>
                    <a:lstStyle/>
                    <a:p>
                      <a:pPr marL="228600" marR="0" algn="r" rtl="1">
                        <a:lnSpc>
                          <a:spcPct val="115000"/>
                        </a:lnSpc>
                        <a:spcBef>
                          <a:spcPts val="0"/>
                        </a:spcBef>
                        <a:spcAft>
                          <a:spcPts val="0"/>
                        </a:spcAft>
                      </a:pPr>
                      <a:r>
                        <a:rPr lang="ar-OM" sz="2400" b="0">
                          <a:solidFill>
                            <a:schemeClr val="tx2"/>
                          </a:solidFill>
                          <a:latin typeface="Calibri"/>
                          <a:ea typeface="Calibri"/>
                          <a:cs typeface="Traditional Arabic"/>
                        </a:rPr>
                        <a:t>4.</a:t>
                      </a:r>
                      <a:endParaRPr lang="en-US" sz="2400" b="0">
                        <a:solidFill>
                          <a:schemeClr val="tx2"/>
                        </a:solidFill>
                        <a:latin typeface="Calibri"/>
                        <a:ea typeface="Calibri"/>
                        <a:cs typeface="Arial"/>
                      </a:endParaRPr>
                    </a:p>
                  </a:txBody>
                  <a:tcPr marL="46613" marR="46613" marT="0" marB="0" anchor="ctr">
                    <a:lnL>
                      <a:noFill/>
                    </a:lnL>
                    <a:lnR>
                      <a:noFill/>
                    </a:lnR>
                    <a:lnT>
                      <a:noFill/>
                    </a:lnT>
                    <a:lnB>
                      <a:noFill/>
                    </a:lnB>
                  </a:tcPr>
                </a:tc>
                <a:tc>
                  <a:txBody>
                    <a:bodyPr/>
                    <a:lstStyle/>
                    <a:p>
                      <a:pPr marL="38100" marR="38100" algn="r" rtl="1">
                        <a:spcBef>
                          <a:spcPts val="0"/>
                        </a:spcBef>
                        <a:spcAft>
                          <a:spcPts val="0"/>
                        </a:spcAft>
                      </a:pPr>
                      <a:r>
                        <a:rPr lang="en-US" sz="2400" b="0">
                          <a:solidFill>
                            <a:schemeClr val="tx2"/>
                          </a:solidFill>
                          <a:latin typeface="Traditional Arabic"/>
                          <a:ea typeface="Times New Roman"/>
                        </a:rPr>
                        <a:t>Q38</a:t>
                      </a:r>
                      <a:endParaRPr lang="en-US" sz="2800" b="0">
                        <a:solidFill>
                          <a:schemeClr val="tx2"/>
                        </a:solidFill>
                        <a:latin typeface="Times New Roman"/>
                        <a:ea typeface="Times New Roman"/>
                      </a:endParaRPr>
                    </a:p>
                  </a:txBody>
                  <a:tcPr marL="46613" marR="46613" marT="0" marB="0" anchor="ctr">
                    <a:lnL>
                      <a:noFill/>
                    </a:lnL>
                    <a:lnR>
                      <a:noFill/>
                    </a:lnR>
                    <a:lnT>
                      <a:noFill/>
                    </a:lnT>
                    <a:lnB>
                      <a:noFill/>
                    </a:lnB>
                  </a:tcPr>
                </a:tc>
                <a:tc>
                  <a:txBody>
                    <a:bodyPr/>
                    <a:lstStyle/>
                    <a:p>
                      <a:pPr marL="0" marR="0" algn="r" rtl="1">
                        <a:spcBef>
                          <a:spcPts val="0"/>
                        </a:spcBef>
                        <a:spcAft>
                          <a:spcPts val="0"/>
                        </a:spcAft>
                      </a:pPr>
                      <a:r>
                        <a:rPr lang="ar-OM" sz="2400" b="0" dirty="0">
                          <a:solidFill>
                            <a:schemeClr val="tx2"/>
                          </a:solidFill>
                          <a:latin typeface="Times New Roman"/>
                          <a:ea typeface="Times New Roman"/>
                          <a:cs typeface="Traditional Arabic"/>
                        </a:rPr>
                        <a:t>لدي القدرة على تنظيم أعمالي.</a:t>
                      </a:r>
                      <a:endParaRPr lang="en-US" sz="2800" b="0" dirty="0">
                        <a:solidFill>
                          <a:schemeClr val="tx2"/>
                        </a:solidFill>
                        <a:latin typeface="Times New Roman"/>
                        <a:ea typeface="Times New Roman"/>
                      </a:endParaRPr>
                    </a:p>
                  </a:txBody>
                  <a:tcPr marL="46613" marR="46613" marT="0" marB="0">
                    <a:lnL>
                      <a:noFill/>
                    </a:lnL>
                    <a:lnR>
                      <a:noFill/>
                    </a:lnR>
                    <a:lnT>
                      <a:noFill/>
                    </a:lnT>
                    <a:lnB>
                      <a:noFill/>
                    </a:lnB>
                  </a:tcPr>
                </a:tc>
                <a:tc>
                  <a:txBody>
                    <a:bodyPr/>
                    <a:lstStyle/>
                    <a:p>
                      <a:pPr marL="38100" marR="38100" algn="l" rtl="0">
                        <a:spcBef>
                          <a:spcPts val="0"/>
                        </a:spcBef>
                        <a:spcAft>
                          <a:spcPts val="0"/>
                        </a:spcAft>
                      </a:pPr>
                      <a:r>
                        <a:rPr lang="en-US" sz="2000">
                          <a:solidFill>
                            <a:schemeClr val="tx2"/>
                          </a:solidFill>
                          <a:latin typeface="Traditional Arabic"/>
                          <a:ea typeface="Times New Roman"/>
                        </a:rPr>
                        <a:t>3.88</a:t>
                      </a:r>
                      <a:endParaRPr lang="en-US" sz="2400">
                        <a:solidFill>
                          <a:schemeClr val="tx2"/>
                        </a:solidFill>
                        <a:latin typeface="Times New Roman"/>
                        <a:ea typeface="Times New Roman"/>
                      </a:endParaRPr>
                    </a:p>
                  </a:txBody>
                  <a:tcPr marL="46613" marR="46613" marT="0" marB="0">
                    <a:lnL>
                      <a:noFill/>
                    </a:lnL>
                    <a:lnR>
                      <a:noFill/>
                    </a:lnR>
                    <a:lnT>
                      <a:noFill/>
                    </a:lnT>
                    <a:lnB>
                      <a:noFill/>
                    </a:lnB>
                  </a:tcPr>
                </a:tc>
                <a:tc>
                  <a:txBody>
                    <a:bodyPr/>
                    <a:lstStyle/>
                    <a:p>
                      <a:pPr marL="38100" marR="38100" algn="r" rtl="0">
                        <a:spcBef>
                          <a:spcPts val="0"/>
                        </a:spcBef>
                        <a:spcAft>
                          <a:spcPts val="0"/>
                        </a:spcAft>
                      </a:pPr>
                      <a:r>
                        <a:rPr lang="en-US" sz="2000" dirty="0">
                          <a:solidFill>
                            <a:schemeClr val="tx2"/>
                          </a:solidFill>
                          <a:latin typeface="Traditional Arabic"/>
                          <a:ea typeface="Times New Roman"/>
                        </a:rPr>
                        <a:t>0.82</a:t>
                      </a:r>
                      <a:endParaRPr lang="en-US" sz="2400" dirty="0">
                        <a:solidFill>
                          <a:schemeClr val="tx2"/>
                        </a:solidFill>
                        <a:latin typeface="Times New Roman"/>
                        <a:ea typeface="Times New Roman"/>
                      </a:endParaRPr>
                    </a:p>
                  </a:txBody>
                  <a:tcPr marL="46613" marR="46613" marT="0" marB="0">
                    <a:lnL>
                      <a:noFill/>
                    </a:lnL>
                    <a:lnR w="12700" cap="flat" cmpd="sng" algn="ctr">
                      <a:solidFill>
                        <a:srgbClr val="000000"/>
                      </a:solidFill>
                      <a:prstDash val="solid"/>
                      <a:round/>
                      <a:headEnd type="none" w="med" len="med"/>
                      <a:tailEnd type="none" w="med" len="med"/>
                    </a:lnR>
                    <a:lnT>
                      <a:noFill/>
                    </a:lnT>
                    <a:lnB>
                      <a:noFill/>
                    </a:lnB>
                  </a:tcPr>
                </a:tc>
                <a:tc vMerge="1">
                  <a:txBody>
                    <a:bodyPr/>
                    <a:lstStyle/>
                    <a:p>
                      <a:endParaRPr lang="en-US"/>
                    </a:p>
                  </a:txBody>
                  <a:tcPr/>
                </a:tc>
              </a:tr>
              <a:tr h="273366">
                <a:tc>
                  <a:txBody>
                    <a:bodyPr/>
                    <a:lstStyle/>
                    <a:p>
                      <a:pPr marL="228600" marR="0" algn="r" rtl="1">
                        <a:lnSpc>
                          <a:spcPct val="115000"/>
                        </a:lnSpc>
                        <a:spcBef>
                          <a:spcPts val="0"/>
                        </a:spcBef>
                        <a:spcAft>
                          <a:spcPts val="0"/>
                        </a:spcAft>
                      </a:pPr>
                      <a:r>
                        <a:rPr lang="ar-OM" sz="2400" b="0" dirty="0">
                          <a:solidFill>
                            <a:schemeClr val="tx2"/>
                          </a:solidFill>
                          <a:latin typeface="Calibri"/>
                          <a:ea typeface="Calibri"/>
                          <a:cs typeface="Traditional Arabic"/>
                        </a:rPr>
                        <a:t>5.</a:t>
                      </a:r>
                      <a:endParaRPr lang="en-US" sz="2400" b="0" dirty="0">
                        <a:solidFill>
                          <a:schemeClr val="tx2"/>
                        </a:solidFill>
                        <a:latin typeface="Calibri"/>
                        <a:ea typeface="Calibri"/>
                        <a:cs typeface="Arial"/>
                      </a:endParaRPr>
                    </a:p>
                  </a:txBody>
                  <a:tcPr marL="46613" marR="46613" marT="0" marB="0" anchor="ctr">
                    <a:lnL>
                      <a:noFill/>
                    </a:lnL>
                    <a:lnR>
                      <a:noFill/>
                    </a:lnR>
                    <a:lnT>
                      <a:noFill/>
                    </a:lnT>
                    <a:lnB w="12700" cap="flat" cmpd="sng" algn="ctr">
                      <a:solidFill>
                        <a:schemeClr val="tx2"/>
                      </a:solidFill>
                      <a:prstDash val="solid"/>
                      <a:round/>
                      <a:headEnd type="none" w="med" len="med"/>
                      <a:tailEnd type="none" w="med" len="med"/>
                    </a:lnB>
                  </a:tcPr>
                </a:tc>
                <a:tc>
                  <a:txBody>
                    <a:bodyPr/>
                    <a:lstStyle/>
                    <a:p>
                      <a:pPr marL="38100" marR="38100" algn="r" rtl="1">
                        <a:spcBef>
                          <a:spcPts val="0"/>
                        </a:spcBef>
                        <a:spcAft>
                          <a:spcPts val="0"/>
                        </a:spcAft>
                      </a:pPr>
                      <a:r>
                        <a:rPr lang="en-US" sz="2400" b="0">
                          <a:solidFill>
                            <a:schemeClr val="tx2"/>
                          </a:solidFill>
                          <a:latin typeface="Traditional Arabic"/>
                          <a:ea typeface="Times New Roman"/>
                        </a:rPr>
                        <a:t>Q36</a:t>
                      </a:r>
                      <a:endParaRPr lang="en-US" sz="2800" b="0">
                        <a:solidFill>
                          <a:schemeClr val="tx2"/>
                        </a:solidFill>
                        <a:latin typeface="Times New Roman"/>
                        <a:ea typeface="Times New Roman"/>
                      </a:endParaRPr>
                    </a:p>
                  </a:txBody>
                  <a:tcPr marL="46613" marR="46613" marT="0" marB="0" anchor="ctr">
                    <a:lnL>
                      <a:noFill/>
                    </a:lnL>
                    <a:lnR>
                      <a:noFill/>
                    </a:lnR>
                    <a:lnT>
                      <a:noFill/>
                    </a:lnT>
                    <a:lnB w="12700" cap="flat" cmpd="sng" algn="ctr">
                      <a:solidFill>
                        <a:schemeClr val="tx2"/>
                      </a:solidFill>
                      <a:prstDash val="solid"/>
                      <a:round/>
                      <a:headEnd type="none" w="med" len="med"/>
                      <a:tailEnd type="none" w="med" len="med"/>
                    </a:lnB>
                  </a:tcPr>
                </a:tc>
                <a:tc>
                  <a:txBody>
                    <a:bodyPr/>
                    <a:lstStyle/>
                    <a:p>
                      <a:pPr marL="0" marR="0" algn="r" rtl="1">
                        <a:spcBef>
                          <a:spcPts val="0"/>
                        </a:spcBef>
                        <a:spcAft>
                          <a:spcPts val="0"/>
                        </a:spcAft>
                      </a:pPr>
                      <a:r>
                        <a:rPr lang="ar-OM" sz="2400" b="0" dirty="0">
                          <a:solidFill>
                            <a:schemeClr val="tx2"/>
                          </a:solidFill>
                          <a:latin typeface="Times New Roman"/>
                          <a:ea typeface="Times New Roman"/>
                          <a:cs typeface="Traditional Arabic"/>
                        </a:rPr>
                        <a:t>لدي القدرة على متابعة الأعمال.</a:t>
                      </a:r>
                      <a:endParaRPr lang="en-US" sz="2800" b="0" dirty="0">
                        <a:solidFill>
                          <a:schemeClr val="tx2"/>
                        </a:solidFill>
                        <a:latin typeface="Times New Roman"/>
                        <a:ea typeface="Times New Roman"/>
                      </a:endParaRPr>
                    </a:p>
                  </a:txBody>
                  <a:tcPr marL="46613" marR="46613" marT="0" marB="0">
                    <a:lnL>
                      <a:noFill/>
                    </a:lnL>
                    <a:lnR>
                      <a:noFill/>
                    </a:lnR>
                    <a:lnT>
                      <a:noFill/>
                    </a:lnT>
                    <a:lnB w="12700" cap="flat" cmpd="sng" algn="ctr">
                      <a:solidFill>
                        <a:schemeClr val="tx2"/>
                      </a:solidFill>
                      <a:prstDash val="solid"/>
                      <a:round/>
                      <a:headEnd type="none" w="med" len="med"/>
                      <a:tailEnd type="none" w="med" len="med"/>
                    </a:lnB>
                  </a:tcPr>
                </a:tc>
                <a:tc>
                  <a:txBody>
                    <a:bodyPr/>
                    <a:lstStyle/>
                    <a:p>
                      <a:pPr marL="38100" marR="38100" algn="l" rtl="0">
                        <a:spcBef>
                          <a:spcPts val="0"/>
                        </a:spcBef>
                        <a:spcAft>
                          <a:spcPts val="0"/>
                        </a:spcAft>
                      </a:pPr>
                      <a:r>
                        <a:rPr lang="en-US" sz="2000">
                          <a:solidFill>
                            <a:schemeClr val="tx2"/>
                          </a:solidFill>
                          <a:latin typeface="Traditional Arabic"/>
                          <a:ea typeface="Times New Roman"/>
                        </a:rPr>
                        <a:t>3.87</a:t>
                      </a:r>
                      <a:endParaRPr lang="en-US" sz="2400">
                        <a:solidFill>
                          <a:schemeClr val="tx2"/>
                        </a:solidFill>
                        <a:latin typeface="Times New Roman"/>
                        <a:ea typeface="Times New Roman"/>
                      </a:endParaRPr>
                    </a:p>
                  </a:txBody>
                  <a:tcPr marL="46613" marR="46613" marT="0" marB="0">
                    <a:lnL>
                      <a:noFill/>
                    </a:lnL>
                    <a:lnR>
                      <a:noFill/>
                    </a:lnR>
                    <a:lnT>
                      <a:noFill/>
                    </a:lnT>
                    <a:lnB w="12700" cap="flat" cmpd="sng" algn="ctr">
                      <a:solidFill>
                        <a:schemeClr val="tx2"/>
                      </a:solidFill>
                      <a:prstDash val="solid"/>
                      <a:round/>
                      <a:headEnd type="none" w="med" len="med"/>
                      <a:tailEnd type="none" w="med" len="med"/>
                    </a:lnB>
                  </a:tcPr>
                </a:tc>
                <a:tc>
                  <a:txBody>
                    <a:bodyPr/>
                    <a:lstStyle/>
                    <a:p>
                      <a:pPr marL="38100" marR="38100" algn="r" rtl="0">
                        <a:spcBef>
                          <a:spcPts val="0"/>
                        </a:spcBef>
                        <a:spcAft>
                          <a:spcPts val="0"/>
                        </a:spcAft>
                      </a:pPr>
                      <a:r>
                        <a:rPr lang="en-US" sz="2000" dirty="0">
                          <a:solidFill>
                            <a:schemeClr val="tx2"/>
                          </a:solidFill>
                          <a:latin typeface="Traditional Arabic"/>
                          <a:ea typeface="Times New Roman"/>
                        </a:rPr>
                        <a:t>0.83</a:t>
                      </a:r>
                      <a:endParaRPr lang="en-US" sz="2400" dirty="0">
                        <a:solidFill>
                          <a:schemeClr val="tx2"/>
                        </a:solidFill>
                        <a:latin typeface="Times New Roman"/>
                        <a:ea typeface="Times New Roman"/>
                      </a:endParaRPr>
                    </a:p>
                  </a:txBody>
                  <a:tcPr marL="46613" marR="46613" marT="0" marB="0">
                    <a:lnL>
                      <a:noFill/>
                    </a:lnL>
                    <a:lnR w="12700" cap="flat" cmpd="sng" algn="ctr">
                      <a:solidFill>
                        <a:srgbClr val="000000"/>
                      </a:solidFill>
                      <a:prstDash val="solid"/>
                      <a:round/>
                      <a:headEnd type="none" w="med" len="med"/>
                      <a:tailEnd type="none" w="med" len="med"/>
                    </a:lnR>
                    <a:lnT>
                      <a:noFill/>
                    </a:lnT>
                    <a:lnB w="12700" cap="flat" cmpd="sng" algn="ctr">
                      <a:solidFill>
                        <a:schemeClr val="tx2"/>
                      </a:solidFill>
                      <a:prstDash val="solid"/>
                      <a:round/>
                      <a:headEnd type="none" w="med" len="med"/>
                      <a:tailEnd type="none" w="med" len="med"/>
                    </a:lnB>
                  </a:tcPr>
                </a:tc>
                <a:tc vMerge="1">
                  <a:txBody>
                    <a:bodyPr/>
                    <a:lstStyle/>
                    <a:p>
                      <a:endParaRPr lang="en-US"/>
                    </a:p>
                  </a:txBody>
                  <a:tcPr/>
                </a:tc>
              </a:tr>
              <a:tr h="227229">
                <a:tc gridSpan="3">
                  <a:txBody>
                    <a:bodyPr/>
                    <a:lstStyle/>
                    <a:p>
                      <a:pPr marL="0" marR="0" algn="ctr" rtl="1">
                        <a:spcBef>
                          <a:spcPts val="0"/>
                        </a:spcBef>
                        <a:spcAft>
                          <a:spcPts val="0"/>
                        </a:spcAft>
                      </a:pPr>
                      <a:r>
                        <a:rPr lang="ar-SA" sz="2400" b="1" dirty="0">
                          <a:solidFill>
                            <a:schemeClr val="tx2"/>
                          </a:solidFill>
                          <a:latin typeface="Times New Roman"/>
                          <a:ea typeface="Calibri"/>
                          <a:cs typeface="Traditional Arabic"/>
                        </a:rPr>
                        <a:t>المجموع الكلي</a:t>
                      </a:r>
                      <a:endParaRPr lang="en-US" sz="2800" dirty="0">
                        <a:solidFill>
                          <a:schemeClr val="tx2"/>
                        </a:solidFill>
                        <a:latin typeface="Times New Roman"/>
                        <a:ea typeface="Times New Roman"/>
                      </a:endParaRPr>
                    </a:p>
                  </a:txBody>
                  <a:tcPr marL="46613" marR="46613"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marL="0" marR="0" algn="ctr" rtl="1">
                        <a:spcBef>
                          <a:spcPts val="0"/>
                        </a:spcBef>
                        <a:spcAft>
                          <a:spcPts val="0"/>
                        </a:spcAft>
                      </a:pPr>
                      <a:r>
                        <a:rPr lang="ar-SA" sz="2000" dirty="0">
                          <a:solidFill>
                            <a:schemeClr val="tx2"/>
                          </a:solidFill>
                          <a:latin typeface="Times New Roman"/>
                          <a:ea typeface="Calibri"/>
                          <a:cs typeface="Traditional Arabic"/>
                        </a:rPr>
                        <a:t>3.77</a:t>
                      </a:r>
                      <a:endParaRPr lang="en-US" sz="2400" dirty="0">
                        <a:solidFill>
                          <a:schemeClr val="tx2"/>
                        </a:solidFill>
                        <a:latin typeface="Times New Roman"/>
                        <a:ea typeface="Times New Roman"/>
                      </a:endParaRPr>
                    </a:p>
                  </a:txBody>
                  <a:tcPr marL="46613" marR="46613"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rtl="0">
                        <a:spcBef>
                          <a:spcPts val="0"/>
                        </a:spcBef>
                        <a:spcAft>
                          <a:spcPts val="0"/>
                        </a:spcAft>
                      </a:pPr>
                      <a:r>
                        <a:rPr lang="ar-SA" sz="2000" dirty="0">
                          <a:solidFill>
                            <a:schemeClr val="tx2"/>
                          </a:solidFill>
                          <a:latin typeface="Times New Roman"/>
                          <a:ea typeface="Calibri"/>
                          <a:cs typeface="Traditional Arabic"/>
                        </a:rPr>
                        <a:t>0.57</a:t>
                      </a:r>
                      <a:endParaRPr lang="en-US" sz="2400" dirty="0">
                        <a:solidFill>
                          <a:schemeClr val="tx2"/>
                        </a:solidFill>
                        <a:latin typeface="Times New Roman"/>
                        <a:ea typeface="Times New Roman"/>
                      </a:endParaRPr>
                    </a:p>
                  </a:txBody>
                  <a:tcPr marL="46613" marR="46613"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rtl="1">
                        <a:spcBef>
                          <a:spcPts val="0"/>
                        </a:spcBef>
                        <a:spcAft>
                          <a:spcPts val="0"/>
                        </a:spcAft>
                      </a:pPr>
                      <a:r>
                        <a:rPr lang="ar-SA" sz="2000" dirty="0">
                          <a:solidFill>
                            <a:schemeClr val="tx2"/>
                          </a:solidFill>
                          <a:latin typeface="Times New Roman"/>
                          <a:ea typeface="Calibri"/>
                          <a:cs typeface="Traditional Arabic"/>
                        </a:rPr>
                        <a:t>عالية</a:t>
                      </a:r>
                      <a:endParaRPr lang="en-US" sz="2400" dirty="0">
                        <a:solidFill>
                          <a:schemeClr val="tx2"/>
                        </a:solidFill>
                        <a:latin typeface="Times New Roman"/>
                        <a:ea typeface="Times New Roman"/>
                      </a:endParaRPr>
                    </a:p>
                  </a:txBody>
                  <a:tcPr marL="46613" marR="46613"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225536"/>
          </a:xfrm>
        </p:spPr>
        <p:txBody>
          <a:bodyPr>
            <a:noAutofit/>
          </a:bodyPr>
          <a:lstStyle/>
          <a:p>
            <a:r>
              <a:rPr lang="ar-SA" sz="3600" b="1" dirty="0" smtClean="0">
                <a:solidFill>
                  <a:srgbClr val="FF0000"/>
                </a:solidFill>
              </a:rPr>
              <a:t>نتائج </a:t>
            </a:r>
            <a:r>
              <a:rPr lang="ar-OM" sz="3600" b="1" dirty="0" smtClean="0">
                <a:solidFill>
                  <a:srgbClr val="FF0000"/>
                </a:solidFill>
              </a:rPr>
              <a:t>الدراسة: </a:t>
            </a:r>
            <a:r>
              <a:rPr lang="ar-OM" sz="3600" dirty="0" smtClean="0"/>
              <a:t>السؤال الثاني: </a:t>
            </a:r>
            <a:br>
              <a:rPr lang="ar-OM" sz="3600" dirty="0" smtClean="0"/>
            </a:br>
            <a:r>
              <a:rPr lang="ar-SA" sz="2000" dirty="0" smtClean="0"/>
              <a:t> المتوسطات الحسابية والانحرافات المعيارية لتقديرات العينة على فقرات </a:t>
            </a:r>
            <a:r>
              <a:rPr lang="ar-SA" sz="2000" b="1" u="sng" dirty="0" smtClean="0">
                <a:solidFill>
                  <a:srgbClr val="C00000"/>
                </a:solidFill>
              </a:rPr>
              <a:t>محور مهارات </a:t>
            </a:r>
            <a:r>
              <a:rPr lang="ar-SA" sz="2000" b="1" u="sng" dirty="0" smtClean="0">
                <a:solidFill>
                  <a:srgbClr val="C00000"/>
                </a:solidFill>
              </a:rPr>
              <a:t>ريادية</a:t>
            </a:r>
            <a:r>
              <a:rPr lang="ar-OM" sz="2000" b="1" u="sng" dirty="0" smtClean="0">
                <a:solidFill>
                  <a:srgbClr val="C00000"/>
                </a:solidFill>
              </a:rPr>
              <a:t> </a:t>
            </a:r>
            <a:r>
              <a:rPr lang="ar-OM" sz="2000" b="1" u="sng" dirty="0" smtClean="0">
                <a:solidFill>
                  <a:srgbClr val="C00000"/>
                </a:solidFill>
              </a:rPr>
              <a:t>تقنية وفنية</a:t>
            </a:r>
            <a:endParaRPr lang="en-US" sz="3200" b="1" u="sng" dirty="0">
              <a:solidFill>
                <a:srgbClr val="C00000"/>
              </a:solidFill>
            </a:endParaRPr>
          </a:p>
        </p:txBody>
      </p:sp>
      <p:graphicFrame>
        <p:nvGraphicFramePr>
          <p:cNvPr id="4" name="Table 3"/>
          <p:cNvGraphicFramePr>
            <a:graphicFrameLocks noGrp="1"/>
          </p:cNvGraphicFramePr>
          <p:nvPr/>
        </p:nvGraphicFramePr>
        <p:xfrm>
          <a:off x="0" y="1397000"/>
          <a:ext cx="9144000" cy="5486400"/>
        </p:xfrm>
        <a:graphic>
          <a:graphicData uri="http://schemas.openxmlformats.org/drawingml/2006/table">
            <a:tbl>
              <a:tblPr rtl="1"/>
              <a:tblGrid>
                <a:gridCol w="584072"/>
                <a:gridCol w="588181"/>
                <a:gridCol w="5341875"/>
                <a:gridCol w="881311"/>
                <a:gridCol w="964314"/>
                <a:gridCol w="784247"/>
              </a:tblGrid>
              <a:tr h="496926">
                <a:tc>
                  <a:txBody>
                    <a:bodyPr/>
                    <a:lstStyle/>
                    <a:p>
                      <a:pPr marL="0" marR="0" algn="r" rtl="1">
                        <a:spcBef>
                          <a:spcPts val="0"/>
                        </a:spcBef>
                        <a:spcAft>
                          <a:spcPts val="0"/>
                        </a:spcAft>
                      </a:pPr>
                      <a:r>
                        <a:rPr lang="ar-SA" sz="1800" b="1" dirty="0">
                          <a:solidFill>
                            <a:schemeClr val="tx2"/>
                          </a:solidFill>
                          <a:latin typeface="Times New Roman"/>
                          <a:ea typeface="Calibri"/>
                          <a:cs typeface="Traditional Arabic"/>
                        </a:rPr>
                        <a:t>الرتبة</a:t>
                      </a:r>
                      <a:endParaRPr lang="en-US" sz="2800" dirty="0">
                        <a:solidFill>
                          <a:schemeClr val="tx2"/>
                        </a:solidFill>
                        <a:latin typeface="Times New Roman"/>
                        <a:ea typeface="Times New Roman"/>
                      </a:endParaRPr>
                    </a:p>
                  </a:txBody>
                  <a:tcPr marL="63362" marR="6336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gn="ctr" rtl="1">
                        <a:spcBef>
                          <a:spcPts val="0"/>
                        </a:spcBef>
                        <a:spcAft>
                          <a:spcPts val="0"/>
                        </a:spcAft>
                      </a:pPr>
                      <a:r>
                        <a:rPr lang="ar-SA" sz="1400" b="1" dirty="0">
                          <a:solidFill>
                            <a:schemeClr val="tx2"/>
                          </a:solidFill>
                          <a:latin typeface="Times New Roman"/>
                          <a:ea typeface="Calibri"/>
                          <a:cs typeface="Traditional Arabic"/>
                        </a:rPr>
                        <a:t>الفقرة</a:t>
                      </a:r>
                      <a:endParaRPr lang="en-US" sz="2000" dirty="0">
                        <a:solidFill>
                          <a:schemeClr val="tx2"/>
                        </a:solidFill>
                        <a:latin typeface="Times New Roman"/>
                        <a:ea typeface="Times New Roman"/>
                      </a:endParaRPr>
                    </a:p>
                  </a:txBody>
                  <a:tcPr marL="63362" marR="6336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gn="ctr" rtl="1">
                        <a:spcBef>
                          <a:spcPts val="0"/>
                        </a:spcBef>
                        <a:spcAft>
                          <a:spcPts val="0"/>
                        </a:spcAft>
                      </a:pPr>
                      <a:r>
                        <a:rPr lang="ar-OM" sz="1800" b="1">
                          <a:solidFill>
                            <a:schemeClr val="tx2"/>
                          </a:solidFill>
                          <a:latin typeface="Times New Roman"/>
                          <a:ea typeface="Calibri"/>
                          <a:cs typeface="Traditional Arabic"/>
                        </a:rPr>
                        <a:t>المهارات الريادية</a:t>
                      </a:r>
                      <a:endParaRPr lang="en-US" sz="2800">
                        <a:solidFill>
                          <a:schemeClr val="tx2"/>
                        </a:solidFill>
                        <a:latin typeface="Times New Roman"/>
                        <a:ea typeface="Times New Roman"/>
                      </a:endParaRPr>
                    </a:p>
                  </a:txBody>
                  <a:tcPr marL="63362" marR="6336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gn="ctr" rtl="1">
                        <a:spcBef>
                          <a:spcPts val="0"/>
                        </a:spcBef>
                        <a:spcAft>
                          <a:spcPts val="0"/>
                        </a:spcAft>
                      </a:pPr>
                      <a:r>
                        <a:rPr lang="ar-SA" sz="1800" b="1">
                          <a:solidFill>
                            <a:schemeClr val="tx2"/>
                          </a:solidFill>
                          <a:latin typeface="Times New Roman"/>
                          <a:ea typeface="Calibri"/>
                          <a:cs typeface="Traditional Arabic"/>
                        </a:rPr>
                        <a:t>المتوسط الحسابي</a:t>
                      </a:r>
                      <a:endParaRPr lang="en-US" sz="2800">
                        <a:solidFill>
                          <a:schemeClr val="tx2"/>
                        </a:solidFill>
                        <a:latin typeface="Times New Roman"/>
                        <a:ea typeface="Times New Roman"/>
                      </a:endParaRPr>
                    </a:p>
                  </a:txBody>
                  <a:tcPr marL="63362" marR="6336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gn="ctr" rtl="0">
                        <a:spcBef>
                          <a:spcPts val="0"/>
                        </a:spcBef>
                        <a:spcAft>
                          <a:spcPts val="0"/>
                        </a:spcAft>
                      </a:pPr>
                      <a:r>
                        <a:rPr lang="ar-SA" sz="1800" b="1">
                          <a:solidFill>
                            <a:schemeClr val="tx2"/>
                          </a:solidFill>
                          <a:latin typeface="Times New Roman"/>
                          <a:ea typeface="Calibri"/>
                          <a:cs typeface="Traditional Arabic"/>
                        </a:rPr>
                        <a:t>الانحراف المعياري</a:t>
                      </a:r>
                      <a:endParaRPr lang="en-US" sz="2800">
                        <a:solidFill>
                          <a:schemeClr val="tx2"/>
                        </a:solidFill>
                        <a:latin typeface="Times New Roman"/>
                        <a:ea typeface="Times New Roman"/>
                      </a:endParaRPr>
                    </a:p>
                  </a:txBody>
                  <a:tcPr marL="63362" marR="6336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gn="ctr" rtl="1">
                        <a:spcBef>
                          <a:spcPts val="0"/>
                        </a:spcBef>
                        <a:spcAft>
                          <a:spcPts val="0"/>
                        </a:spcAft>
                      </a:pPr>
                      <a:r>
                        <a:rPr lang="ar-SA" sz="1800" b="1">
                          <a:solidFill>
                            <a:schemeClr val="tx2"/>
                          </a:solidFill>
                          <a:latin typeface="Times New Roman"/>
                          <a:ea typeface="Calibri"/>
                          <a:cs typeface="Traditional Arabic"/>
                        </a:rPr>
                        <a:t>مستوى امتلاك المهارة</a:t>
                      </a:r>
                      <a:endParaRPr lang="en-US" sz="2800">
                        <a:solidFill>
                          <a:schemeClr val="tx2"/>
                        </a:solidFill>
                        <a:latin typeface="Times New Roman"/>
                        <a:ea typeface="Times New Roman"/>
                      </a:endParaRPr>
                    </a:p>
                  </a:txBody>
                  <a:tcPr marL="63362" marR="6336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269877">
                <a:tc>
                  <a:txBody>
                    <a:bodyPr/>
                    <a:lstStyle/>
                    <a:p>
                      <a:pPr marL="342900" marR="0" lvl="0" indent="-342900" algn="r" rtl="1">
                        <a:lnSpc>
                          <a:spcPct val="115000"/>
                        </a:lnSpc>
                        <a:spcBef>
                          <a:spcPts val="0"/>
                        </a:spcBef>
                        <a:spcAft>
                          <a:spcPts val="0"/>
                        </a:spcAft>
                        <a:buFont typeface="+mj-lt"/>
                        <a:buNone/>
                      </a:pPr>
                      <a:r>
                        <a:rPr lang="ar-OM" sz="1100" dirty="0" smtClean="0">
                          <a:solidFill>
                            <a:schemeClr val="tx2"/>
                          </a:solidFill>
                          <a:latin typeface="Calibri"/>
                          <a:ea typeface="Calibri"/>
                          <a:cs typeface="Arial"/>
                        </a:rPr>
                        <a:t>1</a:t>
                      </a:r>
                      <a:endParaRPr lang="en-US" sz="1100" dirty="0">
                        <a:solidFill>
                          <a:schemeClr val="tx2"/>
                        </a:solidFill>
                        <a:latin typeface="Calibri"/>
                        <a:ea typeface="Calibri"/>
                        <a:cs typeface="Arial"/>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chemeClr val="tx1"/>
                    </a:solidFill>
                  </a:tcPr>
                </a:tc>
                <a:tc>
                  <a:txBody>
                    <a:bodyPr/>
                    <a:lstStyle/>
                    <a:p>
                      <a:pPr marL="38100" marR="38100" algn="r" rtl="1">
                        <a:spcBef>
                          <a:spcPts val="0"/>
                        </a:spcBef>
                        <a:spcAft>
                          <a:spcPts val="0"/>
                        </a:spcAft>
                        <a:tabLst>
                          <a:tab pos="638175" algn="r"/>
                        </a:tabLst>
                      </a:pPr>
                      <a:r>
                        <a:rPr lang="en-US" sz="1400">
                          <a:solidFill>
                            <a:schemeClr val="tx2"/>
                          </a:solidFill>
                          <a:latin typeface="Traditional Arabic"/>
                          <a:ea typeface="Times New Roman"/>
                        </a:rPr>
                        <a:t>Q18</a:t>
                      </a:r>
                      <a:endParaRPr lang="en-US" sz="2000">
                        <a:solidFill>
                          <a:schemeClr val="tx2"/>
                        </a:solidFill>
                        <a:latin typeface="Times New Roman"/>
                        <a:ea typeface="Times New Roman"/>
                      </a:endParaRPr>
                    </a:p>
                  </a:txBody>
                  <a:tcPr marL="63362" marR="63362" marT="0" marB="0" anchor="ctr">
                    <a:lnL>
                      <a:noFill/>
                    </a:lnL>
                    <a:lnR>
                      <a:noFill/>
                    </a:lnR>
                    <a:lnT w="12700" cap="flat" cmpd="sng" algn="ctr">
                      <a:solidFill>
                        <a:srgbClr val="000000"/>
                      </a:solidFill>
                      <a:prstDash val="solid"/>
                      <a:round/>
                      <a:headEnd type="none" w="med" len="med"/>
                      <a:tailEnd type="none" w="med" len="med"/>
                    </a:lnT>
                    <a:lnB>
                      <a:noFill/>
                    </a:lnB>
                    <a:solidFill>
                      <a:schemeClr val="tx1"/>
                    </a:solidFill>
                  </a:tcPr>
                </a:tc>
                <a:tc>
                  <a:txBody>
                    <a:bodyPr/>
                    <a:lstStyle/>
                    <a:p>
                      <a:pPr marL="0" marR="0" algn="just" rtl="1">
                        <a:spcBef>
                          <a:spcPts val="0"/>
                        </a:spcBef>
                        <a:spcAft>
                          <a:spcPts val="0"/>
                        </a:spcAft>
                        <a:tabLst>
                          <a:tab pos="638175" algn="r"/>
                        </a:tabLst>
                      </a:pPr>
                      <a:r>
                        <a:rPr lang="ar-OM" sz="2400" b="0" dirty="0">
                          <a:solidFill>
                            <a:schemeClr val="tx2"/>
                          </a:solidFill>
                          <a:latin typeface="Times New Roman"/>
                          <a:ea typeface="Times New Roman"/>
                          <a:cs typeface="Traditional Arabic"/>
                        </a:rPr>
                        <a:t>لدي القدرة على الكتابة بدقة.</a:t>
                      </a:r>
                      <a:endParaRPr lang="en-US" sz="3600" b="0" dirty="0">
                        <a:solidFill>
                          <a:schemeClr val="tx2"/>
                        </a:solidFill>
                        <a:latin typeface="Times New Roman"/>
                        <a:ea typeface="Times New Roman"/>
                      </a:endParaRPr>
                    </a:p>
                  </a:txBody>
                  <a:tcPr marL="63362" marR="63362" marT="0" marB="0">
                    <a:lnL>
                      <a:noFill/>
                    </a:lnL>
                    <a:lnR>
                      <a:noFill/>
                    </a:lnR>
                    <a:lnT w="12700" cap="flat" cmpd="sng" algn="ctr">
                      <a:solidFill>
                        <a:srgbClr val="000000"/>
                      </a:solidFill>
                      <a:prstDash val="solid"/>
                      <a:round/>
                      <a:headEnd type="none" w="med" len="med"/>
                      <a:tailEnd type="none" w="med" len="med"/>
                    </a:lnT>
                    <a:lnB>
                      <a:noFill/>
                    </a:lnB>
                    <a:solidFill>
                      <a:schemeClr val="tx1"/>
                    </a:solidFill>
                  </a:tcPr>
                </a:tc>
                <a:tc>
                  <a:txBody>
                    <a:bodyPr/>
                    <a:lstStyle/>
                    <a:p>
                      <a:pPr marL="38100" marR="38100" algn="l" rtl="0">
                        <a:spcBef>
                          <a:spcPts val="0"/>
                        </a:spcBef>
                        <a:spcAft>
                          <a:spcPts val="0"/>
                        </a:spcAft>
                      </a:pPr>
                      <a:r>
                        <a:rPr lang="en-US" sz="1800">
                          <a:solidFill>
                            <a:schemeClr val="tx2"/>
                          </a:solidFill>
                          <a:latin typeface="Traditional Arabic"/>
                          <a:ea typeface="Times New Roman"/>
                        </a:rPr>
                        <a:t>3.77</a:t>
                      </a:r>
                      <a:endParaRPr lang="en-US" sz="2800">
                        <a:solidFill>
                          <a:schemeClr val="tx2"/>
                        </a:solidFill>
                        <a:latin typeface="Times New Roman"/>
                        <a:ea typeface="Times New Roman"/>
                      </a:endParaRPr>
                    </a:p>
                  </a:txBody>
                  <a:tcPr marL="63362" marR="63362" marT="0" marB="0">
                    <a:lnL>
                      <a:noFill/>
                    </a:lnL>
                    <a:lnR>
                      <a:noFill/>
                    </a:lnR>
                    <a:lnT w="12700" cap="flat" cmpd="sng" algn="ctr">
                      <a:solidFill>
                        <a:srgbClr val="000000"/>
                      </a:solidFill>
                      <a:prstDash val="solid"/>
                      <a:round/>
                      <a:headEnd type="none" w="med" len="med"/>
                      <a:tailEnd type="none" w="med" len="med"/>
                    </a:lnT>
                    <a:lnB>
                      <a:noFill/>
                    </a:lnB>
                    <a:solidFill>
                      <a:schemeClr val="tx1"/>
                    </a:solidFill>
                  </a:tcPr>
                </a:tc>
                <a:tc>
                  <a:txBody>
                    <a:bodyPr/>
                    <a:lstStyle/>
                    <a:p>
                      <a:pPr marL="38100" marR="38100" algn="r" rtl="1">
                        <a:spcBef>
                          <a:spcPts val="0"/>
                        </a:spcBef>
                        <a:spcAft>
                          <a:spcPts val="0"/>
                        </a:spcAft>
                      </a:pPr>
                      <a:r>
                        <a:rPr lang="ar-SA" sz="1800">
                          <a:solidFill>
                            <a:schemeClr val="tx2"/>
                          </a:solidFill>
                          <a:latin typeface="Times New Roman"/>
                          <a:ea typeface="Times New Roman"/>
                          <a:cs typeface="Traditional Arabic"/>
                        </a:rPr>
                        <a:t>0</a:t>
                      </a:r>
                      <a:r>
                        <a:rPr lang="en-US" sz="1800">
                          <a:solidFill>
                            <a:schemeClr val="tx2"/>
                          </a:solidFill>
                          <a:latin typeface="Traditional Arabic"/>
                          <a:ea typeface="Times New Roman"/>
                        </a:rPr>
                        <a:t>.89</a:t>
                      </a:r>
                      <a:endParaRPr lang="en-US" sz="2800">
                        <a:solidFill>
                          <a:schemeClr val="tx2"/>
                        </a:solidFill>
                        <a:latin typeface="Times New Roman"/>
                        <a:ea typeface="Times New Roman"/>
                      </a:endParaRPr>
                    </a:p>
                  </a:txBody>
                  <a:tcPr marL="63362" marR="63362"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tx1"/>
                    </a:solidFill>
                  </a:tcPr>
                </a:tc>
                <a:tc rowSpan="5">
                  <a:txBody>
                    <a:bodyPr/>
                    <a:lstStyle/>
                    <a:p>
                      <a:pPr marL="71755" marR="71755" algn="ctr" rtl="1">
                        <a:spcBef>
                          <a:spcPts val="0"/>
                        </a:spcBef>
                        <a:spcAft>
                          <a:spcPts val="0"/>
                        </a:spcAft>
                      </a:pPr>
                      <a:r>
                        <a:rPr lang="ar-SA" sz="1800" dirty="0">
                          <a:solidFill>
                            <a:schemeClr val="tx2"/>
                          </a:solidFill>
                          <a:latin typeface="Times New Roman"/>
                          <a:ea typeface="Calibri"/>
                          <a:cs typeface="Traditional Arabic"/>
                        </a:rPr>
                        <a:t>عالية </a:t>
                      </a:r>
                      <a:endParaRPr lang="en-US" sz="2800" dirty="0">
                        <a:solidFill>
                          <a:schemeClr val="tx2"/>
                        </a:solidFill>
                        <a:latin typeface="Times New Roman"/>
                        <a:ea typeface="Times New Roman"/>
                      </a:endParaRPr>
                    </a:p>
                  </a:txBody>
                  <a:tcPr marL="63362" marR="63362" marT="0" marB="0" vert="vert27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259317">
                <a:tc>
                  <a:txBody>
                    <a:bodyPr/>
                    <a:lstStyle/>
                    <a:p>
                      <a:pPr marL="342900" marR="0" lvl="0" indent="-342900" algn="r" rtl="1">
                        <a:lnSpc>
                          <a:spcPct val="115000"/>
                        </a:lnSpc>
                        <a:spcBef>
                          <a:spcPts val="0"/>
                        </a:spcBef>
                        <a:spcAft>
                          <a:spcPts val="0"/>
                        </a:spcAft>
                        <a:buFont typeface="+mj-lt"/>
                        <a:buNone/>
                      </a:pPr>
                      <a:r>
                        <a:rPr lang="ar-OM" sz="1100" dirty="0" smtClean="0">
                          <a:solidFill>
                            <a:schemeClr val="tx2"/>
                          </a:solidFill>
                          <a:latin typeface="Calibri"/>
                          <a:ea typeface="Calibri"/>
                          <a:cs typeface="Arial"/>
                        </a:rPr>
                        <a:t>2</a:t>
                      </a:r>
                      <a:endParaRPr lang="en-US" sz="1100" dirty="0">
                        <a:solidFill>
                          <a:schemeClr val="tx2"/>
                        </a:solidFill>
                        <a:latin typeface="Calibri"/>
                        <a:ea typeface="Calibri"/>
                        <a:cs typeface="Arial"/>
                      </a:endParaRPr>
                    </a:p>
                  </a:txBody>
                  <a:tcPr marL="68580" marR="68580" marT="0" marB="0" anchor="ctr">
                    <a:lnL>
                      <a:noFill/>
                    </a:lnL>
                    <a:lnR>
                      <a:noFill/>
                    </a:lnR>
                    <a:lnT>
                      <a:noFill/>
                    </a:lnT>
                    <a:lnB>
                      <a:noFill/>
                    </a:lnB>
                    <a:solidFill>
                      <a:schemeClr val="tx1"/>
                    </a:solidFill>
                  </a:tcPr>
                </a:tc>
                <a:tc>
                  <a:txBody>
                    <a:bodyPr/>
                    <a:lstStyle/>
                    <a:p>
                      <a:pPr marL="38100" marR="38100" algn="r" rtl="1">
                        <a:spcBef>
                          <a:spcPts val="0"/>
                        </a:spcBef>
                        <a:spcAft>
                          <a:spcPts val="0"/>
                        </a:spcAft>
                        <a:tabLst>
                          <a:tab pos="638175" algn="r"/>
                        </a:tabLst>
                      </a:pPr>
                      <a:r>
                        <a:rPr lang="en-US" sz="1400">
                          <a:solidFill>
                            <a:schemeClr val="tx2"/>
                          </a:solidFill>
                          <a:latin typeface="Traditional Arabic"/>
                          <a:ea typeface="Times New Roman"/>
                        </a:rPr>
                        <a:t>Q19</a:t>
                      </a:r>
                      <a:endParaRPr lang="en-US" sz="2000">
                        <a:solidFill>
                          <a:schemeClr val="tx2"/>
                        </a:solidFill>
                        <a:latin typeface="Times New Roman"/>
                        <a:ea typeface="Times New Roman"/>
                      </a:endParaRPr>
                    </a:p>
                  </a:txBody>
                  <a:tcPr marL="63362" marR="63362" marT="0" marB="0" anchor="ctr">
                    <a:lnL>
                      <a:noFill/>
                    </a:lnL>
                    <a:lnR>
                      <a:noFill/>
                    </a:lnR>
                    <a:lnT>
                      <a:noFill/>
                    </a:lnT>
                    <a:lnB>
                      <a:noFill/>
                    </a:lnB>
                    <a:solidFill>
                      <a:schemeClr val="tx1"/>
                    </a:solidFill>
                  </a:tcPr>
                </a:tc>
                <a:tc>
                  <a:txBody>
                    <a:bodyPr/>
                    <a:lstStyle/>
                    <a:p>
                      <a:pPr marL="0" marR="0" algn="just" rtl="1">
                        <a:spcBef>
                          <a:spcPts val="0"/>
                        </a:spcBef>
                        <a:spcAft>
                          <a:spcPts val="0"/>
                        </a:spcAft>
                        <a:tabLst>
                          <a:tab pos="638175" algn="r"/>
                        </a:tabLst>
                      </a:pPr>
                      <a:r>
                        <a:rPr lang="ar-OM" sz="2400" b="0" dirty="0">
                          <a:solidFill>
                            <a:schemeClr val="tx2"/>
                          </a:solidFill>
                          <a:latin typeface="Times New Roman"/>
                          <a:ea typeface="Times New Roman"/>
                          <a:cs typeface="Traditional Arabic"/>
                        </a:rPr>
                        <a:t>امتلك القدرة على التعبير بوضوح.</a:t>
                      </a:r>
                      <a:endParaRPr lang="en-US" sz="3600" b="0" dirty="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l" rtl="0">
                        <a:spcBef>
                          <a:spcPts val="0"/>
                        </a:spcBef>
                        <a:spcAft>
                          <a:spcPts val="0"/>
                        </a:spcAft>
                      </a:pPr>
                      <a:r>
                        <a:rPr lang="en-US" sz="1800">
                          <a:solidFill>
                            <a:schemeClr val="tx2"/>
                          </a:solidFill>
                          <a:latin typeface="Traditional Arabic"/>
                          <a:ea typeface="Times New Roman"/>
                        </a:rPr>
                        <a:t>3.76</a:t>
                      </a:r>
                      <a:endParaRPr lang="en-US" sz="280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r" rtl="1">
                        <a:spcBef>
                          <a:spcPts val="0"/>
                        </a:spcBef>
                        <a:spcAft>
                          <a:spcPts val="0"/>
                        </a:spcAft>
                      </a:pPr>
                      <a:r>
                        <a:rPr lang="ar-SA" sz="1800">
                          <a:solidFill>
                            <a:schemeClr val="tx2"/>
                          </a:solidFill>
                          <a:latin typeface="Times New Roman"/>
                          <a:ea typeface="Times New Roman"/>
                          <a:cs typeface="Traditional Arabic"/>
                        </a:rPr>
                        <a:t>0</a:t>
                      </a:r>
                      <a:r>
                        <a:rPr lang="en-US" sz="1800">
                          <a:solidFill>
                            <a:schemeClr val="tx2"/>
                          </a:solidFill>
                          <a:latin typeface="Traditional Arabic"/>
                          <a:ea typeface="Times New Roman"/>
                        </a:rPr>
                        <a:t>.90</a:t>
                      </a:r>
                      <a:endParaRPr lang="en-US" sz="2800">
                        <a:solidFill>
                          <a:schemeClr val="tx2"/>
                        </a:solidFill>
                        <a:latin typeface="Times New Roman"/>
                        <a:ea typeface="Times New Roman"/>
                      </a:endParaRPr>
                    </a:p>
                  </a:txBody>
                  <a:tcPr marL="63362" marR="63362" marT="0" marB="0">
                    <a:lnL>
                      <a:noFill/>
                    </a:lnL>
                    <a:lnR w="12700" cap="flat" cmpd="sng" algn="ctr">
                      <a:solidFill>
                        <a:srgbClr val="000000"/>
                      </a:solidFill>
                      <a:prstDash val="solid"/>
                      <a:round/>
                      <a:headEnd type="none" w="med" len="med"/>
                      <a:tailEnd type="none" w="med" len="med"/>
                    </a:lnR>
                    <a:lnT>
                      <a:noFill/>
                    </a:lnT>
                    <a:lnB>
                      <a:noFill/>
                    </a:lnB>
                    <a:solidFill>
                      <a:schemeClr val="tx1"/>
                    </a:solidFill>
                  </a:tcPr>
                </a:tc>
                <a:tc vMerge="1">
                  <a:txBody>
                    <a:bodyPr/>
                    <a:lstStyle/>
                    <a:p>
                      <a:endParaRPr lang="en-US"/>
                    </a:p>
                  </a:txBody>
                  <a:tcPr/>
                </a:tc>
              </a:tr>
              <a:tr h="345560">
                <a:tc>
                  <a:txBody>
                    <a:bodyPr/>
                    <a:lstStyle/>
                    <a:p>
                      <a:pPr marL="342900" marR="0" lvl="0" indent="-342900" algn="r" rtl="1">
                        <a:lnSpc>
                          <a:spcPct val="115000"/>
                        </a:lnSpc>
                        <a:spcBef>
                          <a:spcPts val="0"/>
                        </a:spcBef>
                        <a:spcAft>
                          <a:spcPts val="0"/>
                        </a:spcAft>
                        <a:buFont typeface="+mj-lt"/>
                        <a:buNone/>
                      </a:pPr>
                      <a:r>
                        <a:rPr lang="ar-OM" sz="1100" dirty="0" smtClean="0">
                          <a:solidFill>
                            <a:schemeClr val="tx2"/>
                          </a:solidFill>
                          <a:latin typeface="Calibri"/>
                          <a:ea typeface="Calibri"/>
                          <a:cs typeface="Arial"/>
                        </a:rPr>
                        <a:t>3</a:t>
                      </a:r>
                      <a:endParaRPr lang="en-US" sz="1100" dirty="0">
                        <a:solidFill>
                          <a:schemeClr val="tx2"/>
                        </a:solidFill>
                        <a:latin typeface="Calibri"/>
                        <a:ea typeface="Calibri"/>
                        <a:cs typeface="Arial"/>
                      </a:endParaRPr>
                    </a:p>
                  </a:txBody>
                  <a:tcPr marL="68580" marR="68580" marT="0" marB="0" anchor="ctr">
                    <a:lnL>
                      <a:noFill/>
                    </a:lnL>
                    <a:lnR>
                      <a:noFill/>
                    </a:lnR>
                    <a:lnT>
                      <a:noFill/>
                    </a:lnT>
                    <a:lnB>
                      <a:noFill/>
                    </a:lnB>
                    <a:solidFill>
                      <a:schemeClr val="tx1"/>
                    </a:solidFill>
                  </a:tcPr>
                </a:tc>
                <a:tc>
                  <a:txBody>
                    <a:bodyPr/>
                    <a:lstStyle/>
                    <a:p>
                      <a:pPr marL="38100" marR="38100" algn="r" rtl="1">
                        <a:spcBef>
                          <a:spcPts val="0"/>
                        </a:spcBef>
                        <a:spcAft>
                          <a:spcPts val="0"/>
                        </a:spcAft>
                        <a:tabLst>
                          <a:tab pos="638175" algn="r"/>
                        </a:tabLst>
                      </a:pPr>
                      <a:r>
                        <a:rPr lang="en-US" sz="1400" dirty="0">
                          <a:solidFill>
                            <a:schemeClr val="tx2"/>
                          </a:solidFill>
                          <a:latin typeface="Traditional Arabic"/>
                          <a:ea typeface="Times New Roman"/>
                        </a:rPr>
                        <a:t>Q21</a:t>
                      </a:r>
                      <a:endParaRPr lang="en-US" sz="2000" dirty="0">
                        <a:solidFill>
                          <a:schemeClr val="tx2"/>
                        </a:solidFill>
                        <a:latin typeface="Times New Roman"/>
                        <a:ea typeface="Times New Roman"/>
                      </a:endParaRPr>
                    </a:p>
                  </a:txBody>
                  <a:tcPr marL="63362" marR="63362" marT="0" marB="0" anchor="ctr">
                    <a:lnL>
                      <a:noFill/>
                    </a:lnL>
                    <a:lnR>
                      <a:noFill/>
                    </a:lnR>
                    <a:lnT>
                      <a:noFill/>
                    </a:lnT>
                    <a:lnB>
                      <a:noFill/>
                    </a:lnB>
                    <a:solidFill>
                      <a:schemeClr val="tx1"/>
                    </a:solidFill>
                  </a:tcPr>
                </a:tc>
                <a:tc>
                  <a:txBody>
                    <a:bodyPr/>
                    <a:lstStyle/>
                    <a:p>
                      <a:pPr marL="0" marR="0" algn="just" rtl="1">
                        <a:spcBef>
                          <a:spcPts val="0"/>
                        </a:spcBef>
                        <a:spcAft>
                          <a:spcPts val="0"/>
                        </a:spcAft>
                        <a:tabLst>
                          <a:tab pos="638175" algn="r"/>
                        </a:tabLst>
                      </a:pPr>
                      <a:r>
                        <a:rPr lang="ar-OM" sz="2400" b="0" dirty="0">
                          <a:solidFill>
                            <a:schemeClr val="tx2"/>
                          </a:solidFill>
                          <a:latin typeface="Times New Roman"/>
                          <a:ea typeface="Times New Roman"/>
                          <a:cs typeface="Traditional Arabic"/>
                        </a:rPr>
                        <a:t>لدي القدرة على التعامل مع الآخرين عن طريق شبكة الانترنت</a:t>
                      </a:r>
                      <a:endParaRPr lang="en-US" sz="3600" b="0" dirty="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l" rtl="0">
                        <a:spcBef>
                          <a:spcPts val="0"/>
                        </a:spcBef>
                        <a:spcAft>
                          <a:spcPts val="0"/>
                        </a:spcAft>
                      </a:pPr>
                      <a:r>
                        <a:rPr lang="en-US" sz="1800">
                          <a:solidFill>
                            <a:schemeClr val="tx2"/>
                          </a:solidFill>
                          <a:latin typeface="Traditional Arabic"/>
                          <a:ea typeface="Times New Roman"/>
                        </a:rPr>
                        <a:t>3.65</a:t>
                      </a:r>
                      <a:endParaRPr lang="en-US" sz="280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r" rtl="0">
                        <a:spcBef>
                          <a:spcPts val="0"/>
                        </a:spcBef>
                        <a:spcAft>
                          <a:spcPts val="0"/>
                        </a:spcAft>
                      </a:pPr>
                      <a:r>
                        <a:rPr lang="en-US" sz="1800">
                          <a:solidFill>
                            <a:schemeClr val="tx2"/>
                          </a:solidFill>
                          <a:latin typeface="Traditional Arabic"/>
                          <a:ea typeface="Times New Roman"/>
                        </a:rPr>
                        <a:t>1.03</a:t>
                      </a:r>
                      <a:endParaRPr lang="en-US" sz="2800">
                        <a:solidFill>
                          <a:schemeClr val="tx2"/>
                        </a:solidFill>
                        <a:latin typeface="Times New Roman"/>
                        <a:ea typeface="Times New Roman"/>
                      </a:endParaRPr>
                    </a:p>
                  </a:txBody>
                  <a:tcPr marL="63362" marR="63362" marT="0" marB="0">
                    <a:lnL>
                      <a:noFill/>
                    </a:lnL>
                    <a:lnR w="12700" cap="flat" cmpd="sng" algn="ctr">
                      <a:solidFill>
                        <a:srgbClr val="000000"/>
                      </a:solidFill>
                      <a:prstDash val="solid"/>
                      <a:round/>
                      <a:headEnd type="none" w="med" len="med"/>
                      <a:tailEnd type="none" w="med" len="med"/>
                    </a:lnR>
                    <a:lnT>
                      <a:noFill/>
                    </a:lnT>
                    <a:lnB>
                      <a:noFill/>
                    </a:lnB>
                    <a:solidFill>
                      <a:schemeClr val="tx1"/>
                    </a:solidFill>
                  </a:tcPr>
                </a:tc>
                <a:tc vMerge="1">
                  <a:txBody>
                    <a:bodyPr/>
                    <a:lstStyle/>
                    <a:p>
                      <a:endParaRPr lang="en-US"/>
                    </a:p>
                  </a:txBody>
                  <a:tcPr/>
                </a:tc>
              </a:tr>
              <a:tr h="259317">
                <a:tc>
                  <a:txBody>
                    <a:bodyPr/>
                    <a:lstStyle/>
                    <a:p>
                      <a:pPr marL="342900" marR="0" lvl="0" indent="-342900" algn="r" rtl="1">
                        <a:lnSpc>
                          <a:spcPct val="115000"/>
                        </a:lnSpc>
                        <a:spcBef>
                          <a:spcPts val="0"/>
                        </a:spcBef>
                        <a:spcAft>
                          <a:spcPts val="0"/>
                        </a:spcAft>
                        <a:buFont typeface="+mj-lt"/>
                        <a:buNone/>
                      </a:pPr>
                      <a:r>
                        <a:rPr lang="ar-OM" sz="1100" dirty="0" smtClean="0">
                          <a:solidFill>
                            <a:schemeClr val="tx2"/>
                          </a:solidFill>
                          <a:latin typeface="Calibri"/>
                          <a:ea typeface="Calibri"/>
                          <a:cs typeface="Arial"/>
                        </a:rPr>
                        <a:t>4</a:t>
                      </a:r>
                      <a:endParaRPr lang="en-US" sz="1100" dirty="0">
                        <a:solidFill>
                          <a:schemeClr val="tx2"/>
                        </a:solidFill>
                        <a:latin typeface="Calibri"/>
                        <a:ea typeface="Calibri"/>
                        <a:cs typeface="Arial"/>
                      </a:endParaRPr>
                    </a:p>
                  </a:txBody>
                  <a:tcPr marL="68580" marR="68580" marT="0" marB="0" anchor="ctr">
                    <a:lnL>
                      <a:noFill/>
                    </a:lnL>
                    <a:lnR>
                      <a:noFill/>
                    </a:lnR>
                    <a:lnT>
                      <a:noFill/>
                    </a:lnT>
                    <a:lnB>
                      <a:noFill/>
                    </a:lnB>
                    <a:solidFill>
                      <a:schemeClr val="tx1"/>
                    </a:solidFill>
                  </a:tcPr>
                </a:tc>
                <a:tc>
                  <a:txBody>
                    <a:bodyPr/>
                    <a:lstStyle/>
                    <a:p>
                      <a:pPr marL="38100" marR="38100" algn="r" rtl="1">
                        <a:spcBef>
                          <a:spcPts val="0"/>
                        </a:spcBef>
                        <a:spcAft>
                          <a:spcPts val="0"/>
                        </a:spcAft>
                        <a:tabLst>
                          <a:tab pos="638175" algn="r"/>
                        </a:tabLst>
                      </a:pPr>
                      <a:r>
                        <a:rPr lang="en-US" sz="1400">
                          <a:solidFill>
                            <a:schemeClr val="tx2"/>
                          </a:solidFill>
                          <a:latin typeface="Traditional Arabic"/>
                          <a:ea typeface="Times New Roman"/>
                        </a:rPr>
                        <a:t>Q20</a:t>
                      </a:r>
                      <a:endParaRPr lang="en-US" sz="2000">
                        <a:solidFill>
                          <a:schemeClr val="tx2"/>
                        </a:solidFill>
                        <a:latin typeface="Times New Roman"/>
                        <a:ea typeface="Times New Roman"/>
                      </a:endParaRPr>
                    </a:p>
                  </a:txBody>
                  <a:tcPr marL="63362" marR="63362" marT="0" marB="0" anchor="ctr">
                    <a:lnL>
                      <a:noFill/>
                    </a:lnL>
                    <a:lnR>
                      <a:noFill/>
                    </a:lnR>
                    <a:lnT>
                      <a:noFill/>
                    </a:lnT>
                    <a:lnB>
                      <a:noFill/>
                    </a:lnB>
                    <a:solidFill>
                      <a:schemeClr val="tx1"/>
                    </a:solidFill>
                  </a:tcPr>
                </a:tc>
                <a:tc>
                  <a:txBody>
                    <a:bodyPr/>
                    <a:lstStyle/>
                    <a:p>
                      <a:pPr marL="0" marR="0" algn="r" rtl="1">
                        <a:spcBef>
                          <a:spcPts val="0"/>
                        </a:spcBef>
                        <a:spcAft>
                          <a:spcPts val="0"/>
                        </a:spcAft>
                        <a:tabLst>
                          <a:tab pos="638175" algn="r"/>
                        </a:tabLst>
                      </a:pPr>
                      <a:r>
                        <a:rPr lang="ar-OM" sz="2400" b="0" dirty="0">
                          <a:solidFill>
                            <a:schemeClr val="tx2"/>
                          </a:solidFill>
                          <a:latin typeface="Times New Roman"/>
                          <a:ea typeface="Times New Roman"/>
                          <a:cs typeface="Traditional Arabic"/>
                        </a:rPr>
                        <a:t>امتلك القدرة في التعامل مع التكنولوجيا.</a:t>
                      </a:r>
                      <a:endParaRPr lang="en-US" sz="3600" b="0" dirty="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l" rtl="0">
                        <a:spcBef>
                          <a:spcPts val="0"/>
                        </a:spcBef>
                        <a:spcAft>
                          <a:spcPts val="0"/>
                        </a:spcAft>
                      </a:pPr>
                      <a:r>
                        <a:rPr lang="en-US" sz="1800" dirty="0">
                          <a:solidFill>
                            <a:schemeClr val="tx2"/>
                          </a:solidFill>
                          <a:latin typeface="Traditional Arabic"/>
                          <a:ea typeface="Times New Roman"/>
                        </a:rPr>
                        <a:t>3.64</a:t>
                      </a:r>
                      <a:endParaRPr lang="en-US" sz="2800" dirty="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r" rtl="1">
                        <a:spcBef>
                          <a:spcPts val="0"/>
                        </a:spcBef>
                        <a:spcAft>
                          <a:spcPts val="0"/>
                        </a:spcAft>
                      </a:pPr>
                      <a:r>
                        <a:rPr lang="ar-SA" sz="1800" dirty="0">
                          <a:solidFill>
                            <a:schemeClr val="tx2"/>
                          </a:solidFill>
                          <a:latin typeface="Times New Roman"/>
                          <a:ea typeface="Times New Roman"/>
                          <a:cs typeface="Traditional Arabic"/>
                        </a:rPr>
                        <a:t>0</a:t>
                      </a:r>
                      <a:r>
                        <a:rPr lang="en-US" sz="1800" dirty="0">
                          <a:solidFill>
                            <a:schemeClr val="tx2"/>
                          </a:solidFill>
                          <a:latin typeface="Traditional Arabic"/>
                          <a:ea typeface="Times New Roman"/>
                        </a:rPr>
                        <a:t>.95</a:t>
                      </a:r>
                      <a:endParaRPr lang="en-US" sz="2800" dirty="0">
                        <a:solidFill>
                          <a:schemeClr val="tx2"/>
                        </a:solidFill>
                        <a:latin typeface="Times New Roman"/>
                        <a:ea typeface="Times New Roman"/>
                      </a:endParaRPr>
                    </a:p>
                  </a:txBody>
                  <a:tcPr marL="63362" marR="63362" marT="0" marB="0">
                    <a:lnL>
                      <a:noFill/>
                    </a:lnL>
                    <a:lnR w="12700" cap="flat" cmpd="sng" algn="ctr">
                      <a:solidFill>
                        <a:srgbClr val="000000"/>
                      </a:solidFill>
                      <a:prstDash val="solid"/>
                      <a:round/>
                      <a:headEnd type="none" w="med" len="med"/>
                      <a:tailEnd type="none" w="med" len="med"/>
                    </a:lnR>
                    <a:lnT>
                      <a:noFill/>
                    </a:lnT>
                    <a:lnB>
                      <a:noFill/>
                    </a:lnB>
                    <a:solidFill>
                      <a:schemeClr val="tx1"/>
                    </a:solidFill>
                  </a:tcPr>
                </a:tc>
                <a:tc vMerge="1">
                  <a:txBody>
                    <a:bodyPr/>
                    <a:lstStyle/>
                    <a:p>
                      <a:endParaRPr lang="en-US"/>
                    </a:p>
                  </a:txBody>
                  <a:tcPr/>
                </a:tc>
              </a:tr>
              <a:tr h="332653">
                <a:tc>
                  <a:txBody>
                    <a:bodyPr/>
                    <a:lstStyle/>
                    <a:p>
                      <a:pPr marL="342900" marR="0" lvl="0" indent="-342900" algn="r" rtl="1">
                        <a:lnSpc>
                          <a:spcPct val="115000"/>
                        </a:lnSpc>
                        <a:spcBef>
                          <a:spcPts val="0"/>
                        </a:spcBef>
                        <a:spcAft>
                          <a:spcPts val="0"/>
                        </a:spcAft>
                        <a:buFont typeface="+mj-lt"/>
                        <a:buNone/>
                      </a:pPr>
                      <a:r>
                        <a:rPr lang="ar-OM" sz="1100" dirty="0" smtClean="0">
                          <a:solidFill>
                            <a:schemeClr val="tx2"/>
                          </a:solidFill>
                          <a:latin typeface="Calibri"/>
                          <a:ea typeface="Calibri"/>
                          <a:cs typeface="Arial"/>
                        </a:rPr>
                        <a:t>5</a:t>
                      </a:r>
                      <a:endParaRPr lang="en-US" sz="1100" dirty="0">
                        <a:solidFill>
                          <a:schemeClr val="tx2"/>
                        </a:solidFill>
                        <a:latin typeface="Calibri"/>
                        <a:ea typeface="Calibri"/>
                        <a:cs typeface="Arial"/>
                      </a:endParaRPr>
                    </a:p>
                  </a:txBody>
                  <a:tcPr marL="68580" marR="68580" marT="0" marB="0" anchor="ctr">
                    <a:lnL>
                      <a:noFill/>
                    </a:lnL>
                    <a:lnR>
                      <a:noFill/>
                    </a:lnR>
                    <a:lnT>
                      <a:noFill/>
                    </a:lnT>
                    <a:lnB>
                      <a:noFill/>
                    </a:lnB>
                    <a:solidFill>
                      <a:schemeClr val="tx1"/>
                    </a:solidFill>
                  </a:tcPr>
                </a:tc>
                <a:tc>
                  <a:txBody>
                    <a:bodyPr/>
                    <a:lstStyle/>
                    <a:p>
                      <a:pPr marL="38100" marR="38100" algn="r" rtl="1">
                        <a:spcBef>
                          <a:spcPts val="0"/>
                        </a:spcBef>
                        <a:spcAft>
                          <a:spcPts val="0"/>
                        </a:spcAft>
                        <a:tabLst>
                          <a:tab pos="638175" algn="r"/>
                        </a:tabLst>
                      </a:pPr>
                      <a:r>
                        <a:rPr lang="en-US" sz="1400">
                          <a:solidFill>
                            <a:schemeClr val="tx2"/>
                          </a:solidFill>
                          <a:latin typeface="Traditional Arabic"/>
                          <a:ea typeface="Times New Roman"/>
                        </a:rPr>
                        <a:t>Q25</a:t>
                      </a:r>
                      <a:endParaRPr lang="en-US" sz="2000">
                        <a:solidFill>
                          <a:schemeClr val="tx2"/>
                        </a:solidFill>
                        <a:latin typeface="Times New Roman"/>
                        <a:ea typeface="Times New Roman"/>
                      </a:endParaRPr>
                    </a:p>
                  </a:txBody>
                  <a:tcPr marL="63362" marR="63362" marT="0" marB="0" anchor="ctr">
                    <a:lnL>
                      <a:noFill/>
                    </a:lnL>
                    <a:lnR>
                      <a:noFill/>
                    </a:lnR>
                    <a:lnT>
                      <a:noFill/>
                    </a:lnT>
                    <a:lnB>
                      <a:noFill/>
                    </a:lnB>
                    <a:solidFill>
                      <a:schemeClr val="tx1"/>
                    </a:solidFill>
                  </a:tcPr>
                </a:tc>
                <a:tc>
                  <a:txBody>
                    <a:bodyPr/>
                    <a:lstStyle/>
                    <a:p>
                      <a:pPr marL="0" marR="0" algn="r" rtl="1">
                        <a:spcBef>
                          <a:spcPts val="0"/>
                        </a:spcBef>
                        <a:spcAft>
                          <a:spcPts val="0"/>
                        </a:spcAft>
                        <a:tabLst>
                          <a:tab pos="638175" algn="r"/>
                        </a:tabLst>
                      </a:pPr>
                      <a:r>
                        <a:rPr lang="ar-OM" sz="2400" b="0" dirty="0">
                          <a:solidFill>
                            <a:schemeClr val="tx2"/>
                          </a:solidFill>
                          <a:latin typeface="Times New Roman"/>
                          <a:ea typeface="Times New Roman"/>
                          <a:cs typeface="Traditional Arabic"/>
                        </a:rPr>
                        <a:t>املك القدرة على تطوير قدراتي في استخدام التكنولوجيا.</a:t>
                      </a:r>
                      <a:endParaRPr lang="en-US" sz="3600" b="0" dirty="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l" rtl="0">
                        <a:spcBef>
                          <a:spcPts val="0"/>
                        </a:spcBef>
                        <a:spcAft>
                          <a:spcPts val="0"/>
                        </a:spcAft>
                      </a:pPr>
                      <a:r>
                        <a:rPr lang="en-US" sz="1800">
                          <a:solidFill>
                            <a:schemeClr val="tx2"/>
                          </a:solidFill>
                          <a:latin typeface="Traditional Arabic"/>
                          <a:ea typeface="Times New Roman"/>
                        </a:rPr>
                        <a:t>3.61</a:t>
                      </a:r>
                      <a:endParaRPr lang="en-US" sz="280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r" rtl="1">
                        <a:spcBef>
                          <a:spcPts val="0"/>
                        </a:spcBef>
                        <a:spcAft>
                          <a:spcPts val="0"/>
                        </a:spcAft>
                      </a:pPr>
                      <a:r>
                        <a:rPr lang="ar-SA" sz="1800">
                          <a:solidFill>
                            <a:schemeClr val="tx2"/>
                          </a:solidFill>
                          <a:latin typeface="Times New Roman"/>
                          <a:ea typeface="Times New Roman"/>
                          <a:cs typeface="Traditional Arabic"/>
                        </a:rPr>
                        <a:t>1.01</a:t>
                      </a:r>
                      <a:endParaRPr lang="en-US" sz="2800">
                        <a:solidFill>
                          <a:schemeClr val="tx2"/>
                        </a:solidFill>
                        <a:latin typeface="Times New Roman"/>
                        <a:ea typeface="Times New Roman"/>
                      </a:endParaRPr>
                    </a:p>
                  </a:txBody>
                  <a:tcPr marL="63362" marR="63362" marT="0" marB="0">
                    <a:lnL>
                      <a:noFill/>
                    </a:lnL>
                    <a:lnR w="12700" cap="flat" cmpd="sng" algn="ctr">
                      <a:solidFill>
                        <a:srgbClr val="000000"/>
                      </a:solidFill>
                      <a:prstDash val="solid"/>
                      <a:round/>
                      <a:headEnd type="none" w="med" len="med"/>
                      <a:tailEnd type="none" w="med" len="med"/>
                    </a:lnR>
                    <a:lnT>
                      <a:noFill/>
                    </a:lnT>
                    <a:lnB>
                      <a:noFill/>
                    </a:lnB>
                    <a:solidFill>
                      <a:schemeClr val="tx1"/>
                    </a:solidFill>
                  </a:tcPr>
                </a:tc>
                <a:tc vMerge="1">
                  <a:txBody>
                    <a:bodyPr/>
                    <a:lstStyle/>
                    <a:p>
                      <a:endParaRPr lang="en-US"/>
                    </a:p>
                  </a:txBody>
                  <a:tcPr/>
                </a:tc>
              </a:tr>
              <a:tr h="259317">
                <a:tc>
                  <a:txBody>
                    <a:bodyPr/>
                    <a:lstStyle/>
                    <a:p>
                      <a:pPr marL="342900" marR="0" lvl="0" indent="-342900" algn="r" rtl="1">
                        <a:lnSpc>
                          <a:spcPct val="115000"/>
                        </a:lnSpc>
                        <a:spcBef>
                          <a:spcPts val="0"/>
                        </a:spcBef>
                        <a:spcAft>
                          <a:spcPts val="0"/>
                        </a:spcAft>
                        <a:buFont typeface="+mj-lt"/>
                        <a:buNone/>
                      </a:pPr>
                      <a:r>
                        <a:rPr lang="ar-OM" sz="1100" dirty="0" smtClean="0">
                          <a:solidFill>
                            <a:schemeClr val="tx2"/>
                          </a:solidFill>
                          <a:latin typeface="Calibri"/>
                          <a:ea typeface="Calibri"/>
                          <a:cs typeface="Arial"/>
                        </a:rPr>
                        <a:t>6</a:t>
                      </a:r>
                      <a:endParaRPr lang="en-US" sz="1100" dirty="0">
                        <a:solidFill>
                          <a:schemeClr val="tx2"/>
                        </a:solidFill>
                        <a:latin typeface="Calibri"/>
                        <a:ea typeface="Calibri"/>
                        <a:cs typeface="Arial"/>
                      </a:endParaRPr>
                    </a:p>
                  </a:txBody>
                  <a:tcPr marL="68580" marR="68580" marT="0" marB="0" anchor="ctr">
                    <a:lnL>
                      <a:noFill/>
                    </a:lnL>
                    <a:lnR>
                      <a:noFill/>
                    </a:lnR>
                    <a:lnT>
                      <a:noFill/>
                    </a:lnT>
                    <a:lnB>
                      <a:noFill/>
                    </a:lnB>
                    <a:solidFill>
                      <a:schemeClr val="tx1"/>
                    </a:solidFill>
                  </a:tcPr>
                </a:tc>
                <a:tc>
                  <a:txBody>
                    <a:bodyPr/>
                    <a:lstStyle/>
                    <a:p>
                      <a:pPr marL="38100" marR="38100" algn="r" rtl="1">
                        <a:spcBef>
                          <a:spcPts val="0"/>
                        </a:spcBef>
                        <a:spcAft>
                          <a:spcPts val="0"/>
                        </a:spcAft>
                        <a:tabLst>
                          <a:tab pos="638175" algn="r"/>
                        </a:tabLst>
                      </a:pPr>
                      <a:r>
                        <a:rPr lang="en-US" sz="1400">
                          <a:solidFill>
                            <a:schemeClr val="tx2"/>
                          </a:solidFill>
                          <a:latin typeface="Traditional Arabic"/>
                          <a:ea typeface="Times New Roman"/>
                        </a:rPr>
                        <a:t>Q24</a:t>
                      </a:r>
                      <a:endParaRPr lang="en-US" sz="2000">
                        <a:solidFill>
                          <a:schemeClr val="tx2"/>
                        </a:solidFill>
                        <a:latin typeface="Times New Roman"/>
                        <a:ea typeface="Times New Roman"/>
                      </a:endParaRPr>
                    </a:p>
                  </a:txBody>
                  <a:tcPr marL="63362" marR="63362" marT="0" marB="0" anchor="ctr">
                    <a:lnL>
                      <a:noFill/>
                    </a:lnL>
                    <a:lnR>
                      <a:noFill/>
                    </a:lnR>
                    <a:lnT>
                      <a:noFill/>
                    </a:lnT>
                    <a:lnB>
                      <a:noFill/>
                    </a:lnB>
                    <a:solidFill>
                      <a:schemeClr val="tx1"/>
                    </a:solidFill>
                  </a:tcPr>
                </a:tc>
                <a:tc>
                  <a:txBody>
                    <a:bodyPr/>
                    <a:lstStyle/>
                    <a:p>
                      <a:pPr marL="0" marR="0" algn="r" rtl="1">
                        <a:spcBef>
                          <a:spcPts val="0"/>
                        </a:spcBef>
                        <a:spcAft>
                          <a:spcPts val="0"/>
                        </a:spcAft>
                        <a:tabLst>
                          <a:tab pos="638175" algn="r"/>
                        </a:tabLst>
                      </a:pPr>
                      <a:r>
                        <a:rPr lang="ar-OM" sz="2400" b="0" dirty="0">
                          <a:solidFill>
                            <a:schemeClr val="tx2"/>
                          </a:solidFill>
                          <a:latin typeface="Times New Roman"/>
                          <a:ea typeface="Times New Roman"/>
                          <a:cs typeface="Traditional Arabic"/>
                        </a:rPr>
                        <a:t>أتابع المستجدات في مجال تكنولوجيا المعلومات.</a:t>
                      </a:r>
                      <a:endParaRPr lang="en-US" sz="3600" b="0" dirty="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l" rtl="0">
                        <a:spcBef>
                          <a:spcPts val="0"/>
                        </a:spcBef>
                        <a:spcAft>
                          <a:spcPts val="0"/>
                        </a:spcAft>
                      </a:pPr>
                      <a:r>
                        <a:rPr lang="en-US" sz="1800">
                          <a:solidFill>
                            <a:schemeClr val="tx2"/>
                          </a:solidFill>
                          <a:latin typeface="Traditional Arabic"/>
                          <a:ea typeface="Times New Roman"/>
                        </a:rPr>
                        <a:t>3.28</a:t>
                      </a:r>
                      <a:endParaRPr lang="en-US" sz="280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r" rtl="0">
                        <a:spcBef>
                          <a:spcPts val="0"/>
                        </a:spcBef>
                        <a:spcAft>
                          <a:spcPts val="0"/>
                        </a:spcAft>
                      </a:pPr>
                      <a:r>
                        <a:rPr lang="en-US" sz="1800">
                          <a:solidFill>
                            <a:schemeClr val="tx2"/>
                          </a:solidFill>
                          <a:latin typeface="Traditional Arabic"/>
                          <a:ea typeface="Times New Roman"/>
                        </a:rPr>
                        <a:t>1.15</a:t>
                      </a:r>
                      <a:endParaRPr lang="en-US" sz="2800">
                        <a:solidFill>
                          <a:schemeClr val="tx2"/>
                        </a:solidFill>
                        <a:latin typeface="Times New Roman"/>
                        <a:ea typeface="Times New Roman"/>
                      </a:endParaRPr>
                    </a:p>
                  </a:txBody>
                  <a:tcPr marL="63362" marR="63362" marT="0" marB="0">
                    <a:lnL>
                      <a:noFill/>
                    </a:lnL>
                    <a:lnR w="12700" cap="flat" cmpd="sng" algn="ctr">
                      <a:solidFill>
                        <a:srgbClr val="000000"/>
                      </a:solidFill>
                      <a:prstDash val="solid"/>
                      <a:round/>
                      <a:headEnd type="none" w="med" len="med"/>
                      <a:tailEnd type="none" w="med" len="med"/>
                    </a:lnR>
                    <a:lnT>
                      <a:noFill/>
                    </a:lnT>
                    <a:lnB>
                      <a:noFill/>
                    </a:lnB>
                    <a:solidFill>
                      <a:schemeClr val="tx1"/>
                    </a:solidFill>
                  </a:tcPr>
                </a:tc>
                <a:tc rowSpan="7">
                  <a:txBody>
                    <a:bodyPr/>
                    <a:lstStyle/>
                    <a:p>
                      <a:pPr marL="71755" marR="71755" algn="ctr" rtl="1">
                        <a:spcBef>
                          <a:spcPts val="0"/>
                        </a:spcBef>
                        <a:spcAft>
                          <a:spcPts val="0"/>
                        </a:spcAft>
                      </a:pPr>
                      <a:r>
                        <a:rPr lang="ar-SA" sz="1800">
                          <a:solidFill>
                            <a:schemeClr val="tx2"/>
                          </a:solidFill>
                          <a:latin typeface="Times New Roman"/>
                          <a:ea typeface="Calibri"/>
                          <a:cs typeface="Traditional Arabic"/>
                        </a:rPr>
                        <a:t>متوسطة</a:t>
                      </a:r>
                      <a:endParaRPr lang="en-US" sz="2800">
                        <a:solidFill>
                          <a:schemeClr val="tx2"/>
                        </a:solidFill>
                        <a:latin typeface="Times New Roman"/>
                        <a:ea typeface="Times New Roman"/>
                      </a:endParaRPr>
                    </a:p>
                  </a:txBody>
                  <a:tcPr marL="63362" marR="63362" marT="0" marB="0" vert="vert27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259317">
                <a:tc>
                  <a:txBody>
                    <a:bodyPr/>
                    <a:lstStyle/>
                    <a:p>
                      <a:pPr marL="342900" marR="0" lvl="0" indent="-342900" algn="r" rtl="1">
                        <a:lnSpc>
                          <a:spcPct val="115000"/>
                        </a:lnSpc>
                        <a:spcBef>
                          <a:spcPts val="0"/>
                        </a:spcBef>
                        <a:spcAft>
                          <a:spcPts val="0"/>
                        </a:spcAft>
                        <a:buFont typeface="+mj-lt"/>
                        <a:buNone/>
                      </a:pPr>
                      <a:r>
                        <a:rPr lang="ar-OM" sz="1100" dirty="0" smtClean="0">
                          <a:solidFill>
                            <a:schemeClr val="tx2"/>
                          </a:solidFill>
                          <a:latin typeface="Calibri"/>
                          <a:ea typeface="Calibri"/>
                          <a:cs typeface="Arial"/>
                        </a:rPr>
                        <a:t>7</a:t>
                      </a:r>
                      <a:endParaRPr lang="en-US" sz="1100" dirty="0">
                        <a:solidFill>
                          <a:schemeClr val="tx2"/>
                        </a:solidFill>
                        <a:latin typeface="Calibri"/>
                        <a:ea typeface="Calibri"/>
                        <a:cs typeface="Arial"/>
                      </a:endParaRPr>
                    </a:p>
                  </a:txBody>
                  <a:tcPr marL="68580" marR="68580" marT="0" marB="0" anchor="ctr">
                    <a:lnL>
                      <a:noFill/>
                    </a:lnL>
                    <a:lnR>
                      <a:noFill/>
                    </a:lnR>
                    <a:lnT>
                      <a:noFill/>
                    </a:lnT>
                    <a:lnB>
                      <a:noFill/>
                    </a:lnB>
                    <a:solidFill>
                      <a:schemeClr val="tx1"/>
                    </a:solidFill>
                  </a:tcPr>
                </a:tc>
                <a:tc>
                  <a:txBody>
                    <a:bodyPr/>
                    <a:lstStyle/>
                    <a:p>
                      <a:pPr marL="38100" marR="38100" algn="r" rtl="1">
                        <a:spcBef>
                          <a:spcPts val="0"/>
                        </a:spcBef>
                        <a:spcAft>
                          <a:spcPts val="0"/>
                        </a:spcAft>
                        <a:tabLst>
                          <a:tab pos="638175" algn="r"/>
                        </a:tabLst>
                      </a:pPr>
                      <a:r>
                        <a:rPr lang="en-US" sz="1400">
                          <a:solidFill>
                            <a:schemeClr val="tx2"/>
                          </a:solidFill>
                          <a:latin typeface="Traditional Arabic"/>
                          <a:ea typeface="Times New Roman"/>
                        </a:rPr>
                        <a:t>Q23</a:t>
                      </a:r>
                      <a:endParaRPr lang="en-US" sz="2000">
                        <a:solidFill>
                          <a:schemeClr val="tx2"/>
                        </a:solidFill>
                        <a:latin typeface="Times New Roman"/>
                        <a:ea typeface="Times New Roman"/>
                      </a:endParaRPr>
                    </a:p>
                  </a:txBody>
                  <a:tcPr marL="63362" marR="63362" marT="0" marB="0" anchor="ctr">
                    <a:lnL>
                      <a:noFill/>
                    </a:lnL>
                    <a:lnR>
                      <a:noFill/>
                    </a:lnR>
                    <a:lnT>
                      <a:noFill/>
                    </a:lnT>
                    <a:lnB>
                      <a:noFill/>
                    </a:lnB>
                    <a:solidFill>
                      <a:schemeClr val="tx1"/>
                    </a:solidFill>
                  </a:tcPr>
                </a:tc>
                <a:tc>
                  <a:txBody>
                    <a:bodyPr/>
                    <a:lstStyle/>
                    <a:p>
                      <a:pPr marL="0" marR="0" algn="r" rtl="1">
                        <a:spcBef>
                          <a:spcPts val="0"/>
                        </a:spcBef>
                        <a:spcAft>
                          <a:spcPts val="0"/>
                        </a:spcAft>
                        <a:tabLst>
                          <a:tab pos="638175" algn="r"/>
                        </a:tabLst>
                      </a:pPr>
                      <a:r>
                        <a:rPr lang="ar-OM" sz="2400" b="0" dirty="0">
                          <a:solidFill>
                            <a:schemeClr val="tx2"/>
                          </a:solidFill>
                          <a:latin typeface="Times New Roman"/>
                          <a:ea typeface="Times New Roman"/>
                          <a:cs typeface="Traditional Arabic"/>
                        </a:rPr>
                        <a:t>لدي القدرة على كتابة المخاطبات الرسمية.</a:t>
                      </a:r>
                      <a:endParaRPr lang="en-US" sz="3600" b="0" dirty="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l" rtl="0">
                        <a:spcBef>
                          <a:spcPts val="0"/>
                        </a:spcBef>
                        <a:spcAft>
                          <a:spcPts val="0"/>
                        </a:spcAft>
                      </a:pPr>
                      <a:r>
                        <a:rPr lang="en-US" sz="1800">
                          <a:solidFill>
                            <a:schemeClr val="tx2"/>
                          </a:solidFill>
                          <a:latin typeface="Traditional Arabic"/>
                          <a:ea typeface="Times New Roman"/>
                        </a:rPr>
                        <a:t>3.17</a:t>
                      </a:r>
                      <a:endParaRPr lang="en-US" sz="280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r" rtl="0">
                        <a:spcBef>
                          <a:spcPts val="0"/>
                        </a:spcBef>
                        <a:spcAft>
                          <a:spcPts val="0"/>
                        </a:spcAft>
                      </a:pPr>
                      <a:r>
                        <a:rPr lang="en-US" sz="1800">
                          <a:solidFill>
                            <a:schemeClr val="tx2"/>
                          </a:solidFill>
                          <a:latin typeface="Traditional Arabic"/>
                          <a:ea typeface="Times New Roman"/>
                        </a:rPr>
                        <a:t>1.17</a:t>
                      </a:r>
                      <a:endParaRPr lang="en-US" sz="2800">
                        <a:solidFill>
                          <a:schemeClr val="tx2"/>
                        </a:solidFill>
                        <a:latin typeface="Times New Roman"/>
                        <a:ea typeface="Times New Roman"/>
                      </a:endParaRPr>
                    </a:p>
                  </a:txBody>
                  <a:tcPr marL="63362" marR="63362" marT="0" marB="0">
                    <a:lnL>
                      <a:noFill/>
                    </a:lnL>
                    <a:lnR w="12700" cap="flat" cmpd="sng" algn="ctr">
                      <a:solidFill>
                        <a:srgbClr val="000000"/>
                      </a:solidFill>
                      <a:prstDash val="solid"/>
                      <a:round/>
                      <a:headEnd type="none" w="med" len="med"/>
                      <a:tailEnd type="none" w="med" len="med"/>
                    </a:lnR>
                    <a:lnT>
                      <a:noFill/>
                    </a:lnT>
                    <a:lnB>
                      <a:noFill/>
                    </a:lnB>
                    <a:solidFill>
                      <a:schemeClr val="tx1"/>
                    </a:solidFill>
                  </a:tcPr>
                </a:tc>
                <a:tc vMerge="1">
                  <a:txBody>
                    <a:bodyPr/>
                    <a:lstStyle/>
                    <a:p>
                      <a:endParaRPr lang="en-US"/>
                    </a:p>
                  </a:txBody>
                  <a:tcPr/>
                </a:tc>
              </a:tr>
              <a:tr h="259317">
                <a:tc>
                  <a:txBody>
                    <a:bodyPr/>
                    <a:lstStyle/>
                    <a:p>
                      <a:pPr marL="342900" marR="0" lvl="0" indent="-342900" algn="r" rtl="1">
                        <a:lnSpc>
                          <a:spcPct val="115000"/>
                        </a:lnSpc>
                        <a:spcBef>
                          <a:spcPts val="0"/>
                        </a:spcBef>
                        <a:spcAft>
                          <a:spcPts val="0"/>
                        </a:spcAft>
                        <a:buFont typeface="+mj-lt"/>
                        <a:buNone/>
                      </a:pPr>
                      <a:r>
                        <a:rPr lang="ar-OM" sz="1100" dirty="0" smtClean="0">
                          <a:solidFill>
                            <a:schemeClr val="tx2"/>
                          </a:solidFill>
                          <a:latin typeface="Calibri"/>
                          <a:ea typeface="Calibri"/>
                          <a:cs typeface="Arial"/>
                        </a:rPr>
                        <a:t>8</a:t>
                      </a:r>
                      <a:endParaRPr lang="en-US" sz="1100" dirty="0">
                        <a:solidFill>
                          <a:schemeClr val="tx2"/>
                        </a:solidFill>
                        <a:latin typeface="Calibri"/>
                        <a:ea typeface="Calibri"/>
                        <a:cs typeface="Arial"/>
                      </a:endParaRPr>
                    </a:p>
                  </a:txBody>
                  <a:tcPr marL="68580" marR="68580" marT="0" marB="0" anchor="ctr">
                    <a:lnL>
                      <a:noFill/>
                    </a:lnL>
                    <a:lnR>
                      <a:noFill/>
                    </a:lnR>
                    <a:lnT>
                      <a:noFill/>
                    </a:lnT>
                    <a:lnB>
                      <a:noFill/>
                    </a:lnB>
                    <a:solidFill>
                      <a:schemeClr val="tx1"/>
                    </a:solidFill>
                  </a:tcPr>
                </a:tc>
                <a:tc>
                  <a:txBody>
                    <a:bodyPr/>
                    <a:lstStyle/>
                    <a:p>
                      <a:pPr marL="38100" marR="38100" algn="r" rtl="1">
                        <a:spcBef>
                          <a:spcPts val="0"/>
                        </a:spcBef>
                        <a:spcAft>
                          <a:spcPts val="0"/>
                        </a:spcAft>
                        <a:tabLst>
                          <a:tab pos="638175" algn="r"/>
                        </a:tabLst>
                      </a:pPr>
                      <a:r>
                        <a:rPr lang="en-US" sz="1400" dirty="0">
                          <a:solidFill>
                            <a:schemeClr val="tx2"/>
                          </a:solidFill>
                          <a:latin typeface="Traditional Arabic"/>
                          <a:ea typeface="Times New Roman"/>
                        </a:rPr>
                        <a:t>Q22</a:t>
                      </a:r>
                      <a:endParaRPr lang="en-US" sz="2000" dirty="0">
                        <a:solidFill>
                          <a:schemeClr val="tx2"/>
                        </a:solidFill>
                        <a:latin typeface="Times New Roman"/>
                        <a:ea typeface="Times New Roman"/>
                      </a:endParaRPr>
                    </a:p>
                  </a:txBody>
                  <a:tcPr marL="63362" marR="63362" marT="0" marB="0" anchor="ctr">
                    <a:lnL>
                      <a:noFill/>
                    </a:lnL>
                    <a:lnR>
                      <a:noFill/>
                    </a:lnR>
                    <a:lnT>
                      <a:noFill/>
                    </a:lnT>
                    <a:lnB>
                      <a:noFill/>
                    </a:lnB>
                    <a:solidFill>
                      <a:schemeClr val="tx1"/>
                    </a:solidFill>
                  </a:tcPr>
                </a:tc>
                <a:tc>
                  <a:txBody>
                    <a:bodyPr/>
                    <a:lstStyle/>
                    <a:p>
                      <a:pPr marL="0" marR="0" algn="r" rtl="1">
                        <a:spcBef>
                          <a:spcPts val="0"/>
                        </a:spcBef>
                        <a:spcAft>
                          <a:spcPts val="0"/>
                        </a:spcAft>
                        <a:tabLst>
                          <a:tab pos="638175" algn="r"/>
                        </a:tabLst>
                      </a:pPr>
                      <a:r>
                        <a:rPr lang="ar-OM" sz="2400" b="0" dirty="0">
                          <a:solidFill>
                            <a:schemeClr val="tx2"/>
                          </a:solidFill>
                          <a:latin typeface="Times New Roman"/>
                          <a:ea typeface="Times New Roman"/>
                          <a:cs typeface="Traditional Arabic"/>
                        </a:rPr>
                        <a:t>لدي القدرة على عمل الأرشفة الالكترونية</a:t>
                      </a:r>
                      <a:endParaRPr lang="en-US" sz="3600" b="0" dirty="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l" rtl="0">
                        <a:spcBef>
                          <a:spcPts val="0"/>
                        </a:spcBef>
                        <a:spcAft>
                          <a:spcPts val="0"/>
                        </a:spcAft>
                      </a:pPr>
                      <a:r>
                        <a:rPr lang="en-US" sz="1800">
                          <a:solidFill>
                            <a:schemeClr val="tx2"/>
                          </a:solidFill>
                          <a:latin typeface="Traditional Arabic"/>
                          <a:ea typeface="Times New Roman"/>
                        </a:rPr>
                        <a:t>2.96</a:t>
                      </a:r>
                      <a:endParaRPr lang="en-US" sz="280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r" rtl="0">
                        <a:spcBef>
                          <a:spcPts val="0"/>
                        </a:spcBef>
                        <a:spcAft>
                          <a:spcPts val="0"/>
                        </a:spcAft>
                      </a:pPr>
                      <a:r>
                        <a:rPr lang="en-US" sz="1800">
                          <a:solidFill>
                            <a:schemeClr val="tx2"/>
                          </a:solidFill>
                          <a:latin typeface="Traditional Arabic"/>
                          <a:ea typeface="Times New Roman"/>
                        </a:rPr>
                        <a:t>1.23</a:t>
                      </a:r>
                      <a:endParaRPr lang="en-US" sz="2800">
                        <a:solidFill>
                          <a:schemeClr val="tx2"/>
                        </a:solidFill>
                        <a:latin typeface="Times New Roman"/>
                        <a:ea typeface="Times New Roman"/>
                      </a:endParaRPr>
                    </a:p>
                  </a:txBody>
                  <a:tcPr marL="63362" marR="63362" marT="0" marB="0">
                    <a:lnL>
                      <a:noFill/>
                    </a:lnL>
                    <a:lnR w="12700" cap="flat" cmpd="sng" algn="ctr">
                      <a:solidFill>
                        <a:srgbClr val="000000"/>
                      </a:solidFill>
                      <a:prstDash val="solid"/>
                      <a:round/>
                      <a:headEnd type="none" w="med" len="med"/>
                      <a:tailEnd type="none" w="med" len="med"/>
                    </a:lnR>
                    <a:lnT>
                      <a:noFill/>
                    </a:lnT>
                    <a:lnB>
                      <a:noFill/>
                    </a:lnB>
                    <a:solidFill>
                      <a:schemeClr val="tx1"/>
                    </a:solidFill>
                  </a:tcPr>
                </a:tc>
                <a:tc vMerge="1">
                  <a:txBody>
                    <a:bodyPr/>
                    <a:lstStyle/>
                    <a:p>
                      <a:endParaRPr lang="en-US"/>
                    </a:p>
                  </a:txBody>
                  <a:tcPr/>
                </a:tc>
              </a:tr>
              <a:tr h="259317">
                <a:tc>
                  <a:txBody>
                    <a:bodyPr/>
                    <a:lstStyle/>
                    <a:p>
                      <a:pPr marL="342900" marR="0" lvl="0" indent="-342900" algn="r" rtl="1">
                        <a:lnSpc>
                          <a:spcPct val="115000"/>
                        </a:lnSpc>
                        <a:spcBef>
                          <a:spcPts val="0"/>
                        </a:spcBef>
                        <a:spcAft>
                          <a:spcPts val="0"/>
                        </a:spcAft>
                        <a:buFont typeface="+mj-lt"/>
                        <a:buNone/>
                      </a:pPr>
                      <a:r>
                        <a:rPr lang="ar-OM" sz="1100" dirty="0" smtClean="0">
                          <a:solidFill>
                            <a:schemeClr val="tx2"/>
                          </a:solidFill>
                          <a:latin typeface="Calibri"/>
                          <a:ea typeface="Calibri"/>
                          <a:cs typeface="Arial"/>
                        </a:rPr>
                        <a:t>9</a:t>
                      </a:r>
                      <a:endParaRPr lang="en-US" sz="1100" dirty="0">
                        <a:solidFill>
                          <a:schemeClr val="tx2"/>
                        </a:solidFill>
                        <a:latin typeface="Calibri"/>
                        <a:ea typeface="Calibri"/>
                        <a:cs typeface="Arial"/>
                      </a:endParaRPr>
                    </a:p>
                  </a:txBody>
                  <a:tcPr marL="68580" marR="68580" marT="0" marB="0" anchor="ctr">
                    <a:lnL>
                      <a:noFill/>
                    </a:lnL>
                    <a:lnR>
                      <a:noFill/>
                    </a:lnR>
                    <a:lnT>
                      <a:noFill/>
                    </a:lnT>
                    <a:lnB>
                      <a:noFill/>
                    </a:lnB>
                    <a:solidFill>
                      <a:schemeClr val="tx1"/>
                    </a:solidFill>
                  </a:tcPr>
                </a:tc>
                <a:tc>
                  <a:txBody>
                    <a:bodyPr/>
                    <a:lstStyle/>
                    <a:p>
                      <a:pPr marL="38100" marR="38100" algn="r" rtl="1">
                        <a:spcBef>
                          <a:spcPts val="0"/>
                        </a:spcBef>
                        <a:spcAft>
                          <a:spcPts val="0"/>
                        </a:spcAft>
                        <a:tabLst>
                          <a:tab pos="638175" algn="r"/>
                        </a:tabLst>
                      </a:pPr>
                      <a:r>
                        <a:rPr lang="en-US" sz="1400">
                          <a:solidFill>
                            <a:schemeClr val="tx2"/>
                          </a:solidFill>
                          <a:latin typeface="Traditional Arabic"/>
                          <a:ea typeface="Times New Roman"/>
                        </a:rPr>
                        <a:t>Q27</a:t>
                      </a:r>
                      <a:endParaRPr lang="en-US" sz="2000">
                        <a:solidFill>
                          <a:schemeClr val="tx2"/>
                        </a:solidFill>
                        <a:latin typeface="Times New Roman"/>
                        <a:ea typeface="Times New Roman"/>
                      </a:endParaRPr>
                    </a:p>
                  </a:txBody>
                  <a:tcPr marL="63362" marR="63362" marT="0" marB="0" anchor="ctr">
                    <a:lnL>
                      <a:noFill/>
                    </a:lnL>
                    <a:lnR>
                      <a:noFill/>
                    </a:lnR>
                    <a:lnT>
                      <a:noFill/>
                    </a:lnT>
                    <a:lnB>
                      <a:noFill/>
                    </a:lnB>
                    <a:solidFill>
                      <a:schemeClr val="tx1"/>
                    </a:solidFill>
                  </a:tcPr>
                </a:tc>
                <a:tc>
                  <a:txBody>
                    <a:bodyPr/>
                    <a:lstStyle/>
                    <a:p>
                      <a:pPr marL="0" marR="0" algn="r" rtl="1">
                        <a:spcBef>
                          <a:spcPts val="0"/>
                        </a:spcBef>
                        <a:spcAft>
                          <a:spcPts val="0"/>
                        </a:spcAft>
                        <a:tabLst>
                          <a:tab pos="638175" algn="r"/>
                        </a:tabLst>
                      </a:pPr>
                      <a:r>
                        <a:rPr lang="ar-OM" sz="2400" b="0" dirty="0">
                          <a:solidFill>
                            <a:schemeClr val="tx2"/>
                          </a:solidFill>
                          <a:latin typeface="Times New Roman"/>
                          <a:ea typeface="Times New Roman"/>
                          <a:cs typeface="Traditional Arabic"/>
                        </a:rPr>
                        <a:t>لدي القدرة على تصميم مشاريع إنتاجية. </a:t>
                      </a:r>
                      <a:endParaRPr lang="en-US" sz="3600" b="0" dirty="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l" rtl="0">
                        <a:spcBef>
                          <a:spcPts val="0"/>
                        </a:spcBef>
                        <a:spcAft>
                          <a:spcPts val="0"/>
                        </a:spcAft>
                      </a:pPr>
                      <a:r>
                        <a:rPr lang="en-US" sz="1800">
                          <a:solidFill>
                            <a:schemeClr val="tx2"/>
                          </a:solidFill>
                          <a:latin typeface="Traditional Arabic"/>
                          <a:ea typeface="Times New Roman"/>
                        </a:rPr>
                        <a:t>2.87</a:t>
                      </a:r>
                      <a:endParaRPr lang="en-US" sz="280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r" rtl="0">
                        <a:spcBef>
                          <a:spcPts val="0"/>
                        </a:spcBef>
                        <a:spcAft>
                          <a:spcPts val="0"/>
                        </a:spcAft>
                      </a:pPr>
                      <a:r>
                        <a:rPr lang="en-US" sz="1800">
                          <a:solidFill>
                            <a:schemeClr val="tx2"/>
                          </a:solidFill>
                          <a:latin typeface="Traditional Arabic"/>
                          <a:ea typeface="Times New Roman"/>
                        </a:rPr>
                        <a:t>1.25</a:t>
                      </a:r>
                      <a:endParaRPr lang="en-US" sz="2800">
                        <a:solidFill>
                          <a:schemeClr val="tx2"/>
                        </a:solidFill>
                        <a:latin typeface="Times New Roman"/>
                        <a:ea typeface="Times New Roman"/>
                      </a:endParaRPr>
                    </a:p>
                  </a:txBody>
                  <a:tcPr marL="63362" marR="63362" marT="0" marB="0">
                    <a:lnL>
                      <a:noFill/>
                    </a:lnL>
                    <a:lnR w="12700" cap="flat" cmpd="sng" algn="ctr">
                      <a:solidFill>
                        <a:srgbClr val="000000"/>
                      </a:solidFill>
                      <a:prstDash val="solid"/>
                      <a:round/>
                      <a:headEnd type="none" w="med" len="med"/>
                      <a:tailEnd type="none" w="med" len="med"/>
                    </a:lnR>
                    <a:lnT>
                      <a:noFill/>
                    </a:lnT>
                    <a:lnB>
                      <a:noFill/>
                    </a:lnB>
                    <a:solidFill>
                      <a:schemeClr val="tx1"/>
                    </a:solidFill>
                  </a:tcPr>
                </a:tc>
                <a:tc vMerge="1">
                  <a:txBody>
                    <a:bodyPr/>
                    <a:lstStyle/>
                    <a:p>
                      <a:endParaRPr lang="en-US"/>
                    </a:p>
                  </a:txBody>
                  <a:tcPr/>
                </a:tc>
              </a:tr>
              <a:tr h="281611">
                <a:tc>
                  <a:txBody>
                    <a:bodyPr/>
                    <a:lstStyle/>
                    <a:p>
                      <a:pPr marL="342900" marR="0" lvl="0" indent="-342900" algn="r" rtl="1">
                        <a:lnSpc>
                          <a:spcPct val="115000"/>
                        </a:lnSpc>
                        <a:spcBef>
                          <a:spcPts val="0"/>
                        </a:spcBef>
                        <a:spcAft>
                          <a:spcPts val="0"/>
                        </a:spcAft>
                        <a:buFont typeface="+mj-lt"/>
                        <a:buNone/>
                      </a:pPr>
                      <a:r>
                        <a:rPr lang="ar-OM" sz="1100" dirty="0" smtClean="0">
                          <a:solidFill>
                            <a:schemeClr val="tx2"/>
                          </a:solidFill>
                          <a:latin typeface="Calibri"/>
                          <a:ea typeface="Calibri"/>
                          <a:cs typeface="Arial"/>
                        </a:rPr>
                        <a:t>10</a:t>
                      </a:r>
                      <a:endParaRPr lang="en-US" sz="1100" dirty="0">
                        <a:solidFill>
                          <a:schemeClr val="tx2"/>
                        </a:solidFill>
                        <a:latin typeface="Calibri"/>
                        <a:ea typeface="Calibri"/>
                        <a:cs typeface="Arial"/>
                      </a:endParaRPr>
                    </a:p>
                  </a:txBody>
                  <a:tcPr marL="68580" marR="68580" marT="0" marB="0" anchor="ctr">
                    <a:lnL>
                      <a:noFill/>
                    </a:lnL>
                    <a:lnR>
                      <a:noFill/>
                    </a:lnR>
                    <a:lnT>
                      <a:noFill/>
                    </a:lnT>
                    <a:lnB>
                      <a:noFill/>
                    </a:lnB>
                    <a:solidFill>
                      <a:schemeClr val="tx1"/>
                    </a:solidFill>
                  </a:tcPr>
                </a:tc>
                <a:tc>
                  <a:txBody>
                    <a:bodyPr/>
                    <a:lstStyle/>
                    <a:p>
                      <a:pPr marL="38100" marR="38100" algn="r" rtl="1">
                        <a:spcBef>
                          <a:spcPts val="0"/>
                        </a:spcBef>
                        <a:spcAft>
                          <a:spcPts val="0"/>
                        </a:spcAft>
                        <a:tabLst>
                          <a:tab pos="638175" algn="r"/>
                        </a:tabLst>
                      </a:pPr>
                      <a:r>
                        <a:rPr lang="en-US" sz="1400">
                          <a:solidFill>
                            <a:schemeClr val="tx2"/>
                          </a:solidFill>
                          <a:latin typeface="Traditional Arabic"/>
                          <a:ea typeface="Times New Roman"/>
                        </a:rPr>
                        <a:t>Q29</a:t>
                      </a:r>
                      <a:endParaRPr lang="en-US" sz="2000">
                        <a:solidFill>
                          <a:schemeClr val="tx2"/>
                        </a:solidFill>
                        <a:latin typeface="Times New Roman"/>
                        <a:ea typeface="Times New Roman"/>
                      </a:endParaRPr>
                    </a:p>
                  </a:txBody>
                  <a:tcPr marL="63362" marR="63362" marT="0" marB="0" anchor="ctr">
                    <a:lnL>
                      <a:noFill/>
                    </a:lnL>
                    <a:lnR>
                      <a:noFill/>
                    </a:lnR>
                    <a:lnT>
                      <a:noFill/>
                    </a:lnT>
                    <a:lnB>
                      <a:noFill/>
                    </a:lnB>
                    <a:solidFill>
                      <a:schemeClr val="tx1"/>
                    </a:solidFill>
                  </a:tcPr>
                </a:tc>
                <a:tc>
                  <a:txBody>
                    <a:bodyPr/>
                    <a:lstStyle/>
                    <a:p>
                      <a:pPr marL="0" marR="0" algn="r" rtl="1">
                        <a:spcBef>
                          <a:spcPts val="0"/>
                        </a:spcBef>
                        <a:spcAft>
                          <a:spcPts val="0"/>
                        </a:spcAft>
                        <a:tabLst>
                          <a:tab pos="638175" algn="r"/>
                        </a:tabLst>
                      </a:pPr>
                      <a:r>
                        <a:rPr lang="ar-OM" sz="2400" b="0" dirty="0">
                          <a:solidFill>
                            <a:schemeClr val="tx2"/>
                          </a:solidFill>
                          <a:latin typeface="Times New Roman"/>
                          <a:ea typeface="Times New Roman"/>
                          <a:cs typeface="Traditional Arabic"/>
                        </a:rPr>
                        <a:t>لدي القدرة على تسويق منتجات عن طريق الشبكات الإلكترونية.</a:t>
                      </a:r>
                      <a:endParaRPr lang="en-US" sz="3600" b="0" dirty="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l" rtl="0">
                        <a:spcBef>
                          <a:spcPts val="0"/>
                        </a:spcBef>
                        <a:spcAft>
                          <a:spcPts val="0"/>
                        </a:spcAft>
                      </a:pPr>
                      <a:r>
                        <a:rPr lang="en-US" sz="1800">
                          <a:solidFill>
                            <a:schemeClr val="tx2"/>
                          </a:solidFill>
                          <a:latin typeface="Traditional Arabic"/>
                          <a:ea typeface="Times New Roman"/>
                        </a:rPr>
                        <a:t>2.75</a:t>
                      </a:r>
                      <a:endParaRPr lang="en-US" sz="280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r" rtl="0">
                        <a:spcBef>
                          <a:spcPts val="0"/>
                        </a:spcBef>
                        <a:spcAft>
                          <a:spcPts val="0"/>
                        </a:spcAft>
                      </a:pPr>
                      <a:r>
                        <a:rPr lang="en-US" sz="1800">
                          <a:solidFill>
                            <a:schemeClr val="tx2"/>
                          </a:solidFill>
                          <a:latin typeface="Traditional Arabic"/>
                          <a:ea typeface="Times New Roman"/>
                        </a:rPr>
                        <a:t>1.33</a:t>
                      </a:r>
                      <a:endParaRPr lang="en-US" sz="2800">
                        <a:solidFill>
                          <a:schemeClr val="tx2"/>
                        </a:solidFill>
                        <a:latin typeface="Times New Roman"/>
                        <a:ea typeface="Times New Roman"/>
                      </a:endParaRPr>
                    </a:p>
                  </a:txBody>
                  <a:tcPr marL="63362" marR="63362" marT="0" marB="0">
                    <a:lnL>
                      <a:noFill/>
                    </a:lnL>
                    <a:lnR w="12700" cap="flat" cmpd="sng" algn="ctr">
                      <a:solidFill>
                        <a:srgbClr val="000000"/>
                      </a:solidFill>
                      <a:prstDash val="solid"/>
                      <a:round/>
                      <a:headEnd type="none" w="med" len="med"/>
                      <a:tailEnd type="none" w="med" len="med"/>
                    </a:lnR>
                    <a:lnT>
                      <a:noFill/>
                    </a:lnT>
                    <a:lnB>
                      <a:noFill/>
                    </a:lnB>
                    <a:solidFill>
                      <a:schemeClr val="tx1"/>
                    </a:solidFill>
                  </a:tcPr>
                </a:tc>
                <a:tc vMerge="1">
                  <a:txBody>
                    <a:bodyPr/>
                    <a:lstStyle/>
                    <a:p>
                      <a:endParaRPr lang="en-US"/>
                    </a:p>
                  </a:txBody>
                  <a:tcPr/>
                </a:tc>
              </a:tr>
              <a:tr h="259317">
                <a:tc>
                  <a:txBody>
                    <a:bodyPr/>
                    <a:lstStyle/>
                    <a:p>
                      <a:pPr marL="342900" marR="0" lvl="0" indent="-342900" algn="r" rtl="1">
                        <a:lnSpc>
                          <a:spcPct val="115000"/>
                        </a:lnSpc>
                        <a:spcBef>
                          <a:spcPts val="0"/>
                        </a:spcBef>
                        <a:spcAft>
                          <a:spcPts val="0"/>
                        </a:spcAft>
                        <a:buFont typeface="+mj-lt"/>
                        <a:buNone/>
                      </a:pPr>
                      <a:r>
                        <a:rPr lang="ar-OM" sz="1100" dirty="0" smtClean="0">
                          <a:solidFill>
                            <a:schemeClr val="tx2"/>
                          </a:solidFill>
                          <a:latin typeface="Calibri"/>
                          <a:ea typeface="Calibri"/>
                          <a:cs typeface="Arial"/>
                        </a:rPr>
                        <a:t>11</a:t>
                      </a:r>
                      <a:endParaRPr lang="en-US" sz="1100" dirty="0">
                        <a:solidFill>
                          <a:schemeClr val="tx2"/>
                        </a:solidFill>
                        <a:latin typeface="Calibri"/>
                        <a:ea typeface="Calibri"/>
                        <a:cs typeface="Arial"/>
                      </a:endParaRPr>
                    </a:p>
                  </a:txBody>
                  <a:tcPr marL="68580" marR="68580" marT="0" marB="0" anchor="ctr">
                    <a:lnL>
                      <a:noFill/>
                    </a:lnL>
                    <a:lnR>
                      <a:noFill/>
                    </a:lnR>
                    <a:lnT>
                      <a:noFill/>
                    </a:lnT>
                    <a:lnB>
                      <a:noFill/>
                    </a:lnB>
                    <a:solidFill>
                      <a:schemeClr val="tx1"/>
                    </a:solidFill>
                  </a:tcPr>
                </a:tc>
                <a:tc>
                  <a:txBody>
                    <a:bodyPr/>
                    <a:lstStyle/>
                    <a:p>
                      <a:pPr marL="38100" marR="38100" algn="r" rtl="1">
                        <a:spcBef>
                          <a:spcPts val="0"/>
                        </a:spcBef>
                        <a:spcAft>
                          <a:spcPts val="0"/>
                        </a:spcAft>
                        <a:tabLst>
                          <a:tab pos="638175" algn="r"/>
                        </a:tabLst>
                      </a:pPr>
                      <a:r>
                        <a:rPr lang="en-US" sz="1400">
                          <a:solidFill>
                            <a:schemeClr val="tx2"/>
                          </a:solidFill>
                          <a:latin typeface="Traditional Arabic"/>
                          <a:ea typeface="Times New Roman"/>
                        </a:rPr>
                        <a:t>Q26</a:t>
                      </a:r>
                      <a:endParaRPr lang="en-US" sz="2000">
                        <a:solidFill>
                          <a:schemeClr val="tx2"/>
                        </a:solidFill>
                        <a:latin typeface="Times New Roman"/>
                        <a:ea typeface="Times New Roman"/>
                      </a:endParaRPr>
                    </a:p>
                  </a:txBody>
                  <a:tcPr marL="63362" marR="63362" marT="0" marB="0" anchor="ctr">
                    <a:lnL>
                      <a:noFill/>
                    </a:lnL>
                    <a:lnR>
                      <a:noFill/>
                    </a:lnR>
                    <a:lnT>
                      <a:noFill/>
                    </a:lnT>
                    <a:lnB>
                      <a:noFill/>
                    </a:lnB>
                    <a:solidFill>
                      <a:schemeClr val="tx1"/>
                    </a:solidFill>
                  </a:tcPr>
                </a:tc>
                <a:tc>
                  <a:txBody>
                    <a:bodyPr/>
                    <a:lstStyle/>
                    <a:p>
                      <a:pPr marL="0" marR="0" algn="r" rtl="1">
                        <a:spcBef>
                          <a:spcPts val="0"/>
                        </a:spcBef>
                        <a:spcAft>
                          <a:spcPts val="0"/>
                        </a:spcAft>
                        <a:tabLst>
                          <a:tab pos="638175" algn="r"/>
                        </a:tabLst>
                      </a:pPr>
                      <a:r>
                        <a:rPr lang="ar-OM" sz="2400" b="0" dirty="0">
                          <a:solidFill>
                            <a:schemeClr val="tx2"/>
                          </a:solidFill>
                          <a:latin typeface="Times New Roman"/>
                          <a:ea typeface="Times New Roman"/>
                          <a:cs typeface="Traditional Arabic"/>
                        </a:rPr>
                        <a:t>لدي القدرة على تصميم مواقع الكترونية لأعمال تجارية</a:t>
                      </a:r>
                      <a:endParaRPr lang="en-US" sz="3600" b="0" dirty="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l" rtl="0">
                        <a:spcBef>
                          <a:spcPts val="0"/>
                        </a:spcBef>
                        <a:spcAft>
                          <a:spcPts val="0"/>
                        </a:spcAft>
                      </a:pPr>
                      <a:r>
                        <a:rPr lang="en-US" sz="1800">
                          <a:solidFill>
                            <a:schemeClr val="tx2"/>
                          </a:solidFill>
                          <a:latin typeface="Traditional Arabic"/>
                          <a:ea typeface="Times New Roman"/>
                        </a:rPr>
                        <a:t>2.60</a:t>
                      </a:r>
                      <a:endParaRPr lang="en-US" sz="2800">
                        <a:solidFill>
                          <a:schemeClr val="tx2"/>
                        </a:solidFill>
                        <a:latin typeface="Times New Roman"/>
                        <a:ea typeface="Times New Roman"/>
                      </a:endParaRPr>
                    </a:p>
                  </a:txBody>
                  <a:tcPr marL="63362" marR="63362" marT="0" marB="0">
                    <a:lnL>
                      <a:noFill/>
                    </a:lnL>
                    <a:lnR>
                      <a:noFill/>
                    </a:lnR>
                    <a:lnT>
                      <a:noFill/>
                    </a:lnT>
                    <a:lnB>
                      <a:noFill/>
                    </a:lnB>
                    <a:solidFill>
                      <a:schemeClr val="tx1"/>
                    </a:solidFill>
                  </a:tcPr>
                </a:tc>
                <a:tc>
                  <a:txBody>
                    <a:bodyPr/>
                    <a:lstStyle/>
                    <a:p>
                      <a:pPr marL="38100" marR="38100" algn="r" rtl="0">
                        <a:spcBef>
                          <a:spcPts val="0"/>
                        </a:spcBef>
                        <a:spcAft>
                          <a:spcPts val="0"/>
                        </a:spcAft>
                      </a:pPr>
                      <a:r>
                        <a:rPr lang="en-US" sz="1800">
                          <a:solidFill>
                            <a:schemeClr val="tx2"/>
                          </a:solidFill>
                          <a:latin typeface="Traditional Arabic"/>
                          <a:ea typeface="Times New Roman"/>
                        </a:rPr>
                        <a:t>1.32</a:t>
                      </a:r>
                      <a:endParaRPr lang="en-US" sz="2800">
                        <a:solidFill>
                          <a:schemeClr val="tx2"/>
                        </a:solidFill>
                        <a:latin typeface="Times New Roman"/>
                        <a:ea typeface="Times New Roman"/>
                      </a:endParaRPr>
                    </a:p>
                  </a:txBody>
                  <a:tcPr marL="63362" marR="63362" marT="0" marB="0">
                    <a:lnL>
                      <a:noFill/>
                    </a:lnL>
                    <a:lnR w="12700" cap="flat" cmpd="sng" algn="ctr">
                      <a:solidFill>
                        <a:srgbClr val="000000"/>
                      </a:solidFill>
                      <a:prstDash val="solid"/>
                      <a:round/>
                      <a:headEnd type="none" w="med" len="med"/>
                      <a:tailEnd type="none" w="med" len="med"/>
                    </a:lnR>
                    <a:lnT>
                      <a:noFill/>
                    </a:lnT>
                    <a:lnB>
                      <a:noFill/>
                    </a:lnB>
                    <a:solidFill>
                      <a:schemeClr val="tx1"/>
                    </a:solidFill>
                  </a:tcPr>
                </a:tc>
                <a:tc vMerge="1">
                  <a:txBody>
                    <a:bodyPr/>
                    <a:lstStyle/>
                    <a:p>
                      <a:endParaRPr lang="en-US"/>
                    </a:p>
                  </a:txBody>
                  <a:tcPr/>
                </a:tc>
              </a:tr>
              <a:tr h="259317">
                <a:tc>
                  <a:txBody>
                    <a:bodyPr/>
                    <a:lstStyle/>
                    <a:p>
                      <a:pPr marL="342900" marR="0" lvl="0" indent="-342900" algn="r" rtl="1">
                        <a:lnSpc>
                          <a:spcPct val="115000"/>
                        </a:lnSpc>
                        <a:spcBef>
                          <a:spcPts val="0"/>
                        </a:spcBef>
                        <a:spcAft>
                          <a:spcPts val="0"/>
                        </a:spcAft>
                        <a:buFont typeface="+mj-lt"/>
                        <a:buNone/>
                      </a:pPr>
                      <a:r>
                        <a:rPr lang="ar-OM" sz="1100" dirty="0" smtClean="0">
                          <a:solidFill>
                            <a:schemeClr val="tx2"/>
                          </a:solidFill>
                          <a:latin typeface="Calibri"/>
                          <a:ea typeface="Calibri"/>
                          <a:cs typeface="Arial"/>
                        </a:rPr>
                        <a:t>12</a:t>
                      </a:r>
                      <a:endParaRPr lang="en-US" sz="1100" dirty="0">
                        <a:solidFill>
                          <a:schemeClr val="tx2"/>
                        </a:solidFill>
                        <a:latin typeface="Calibri"/>
                        <a:ea typeface="Calibri"/>
                        <a:cs typeface="Arial"/>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chemeClr val="tx1"/>
                    </a:solidFill>
                  </a:tcPr>
                </a:tc>
                <a:tc>
                  <a:txBody>
                    <a:bodyPr/>
                    <a:lstStyle/>
                    <a:p>
                      <a:pPr marL="38100" marR="38100" algn="r" rtl="1">
                        <a:spcBef>
                          <a:spcPts val="0"/>
                        </a:spcBef>
                        <a:spcAft>
                          <a:spcPts val="0"/>
                        </a:spcAft>
                        <a:tabLst>
                          <a:tab pos="638175" algn="r"/>
                        </a:tabLst>
                      </a:pPr>
                      <a:r>
                        <a:rPr lang="en-US" sz="1400" dirty="0">
                          <a:solidFill>
                            <a:schemeClr val="tx2"/>
                          </a:solidFill>
                          <a:latin typeface="Traditional Arabic"/>
                          <a:ea typeface="Times New Roman"/>
                        </a:rPr>
                        <a:t>Q28</a:t>
                      </a:r>
                      <a:endParaRPr lang="en-US" sz="2000" dirty="0">
                        <a:solidFill>
                          <a:schemeClr val="tx2"/>
                        </a:solidFill>
                        <a:latin typeface="Times New Roman"/>
                        <a:ea typeface="Times New Roman"/>
                      </a:endParaRPr>
                    </a:p>
                  </a:txBody>
                  <a:tcPr marL="63362" marR="63362" marT="0" marB="0" anchor="ctr">
                    <a:lnL>
                      <a:noFill/>
                    </a:lnL>
                    <a:lnR>
                      <a:noFill/>
                    </a:lnR>
                    <a:lnT>
                      <a:noFill/>
                    </a:lnT>
                    <a:lnB w="12700" cap="flat" cmpd="sng" algn="ctr">
                      <a:solidFill>
                        <a:srgbClr val="000000"/>
                      </a:solidFill>
                      <a:prstDash val="solid"/>
                      <a:round/>
                      <a:headEnd type="none" w="med" len="med"/>
                      <a:tailEnd type="none" w="med" len="med"/>
                    </a:lnB>
                    <a:solidFill>
                      <a:schemeClr val="tx1"/>
                    </a:solidFill>
                  </a:tcPr>
                </a:tc>
                <a:tc>
                  <a:txBody>
                    <a:bodyPr/>
                    <a:lstStyle/>
                    <a:p>
                      <a:pPr marL="0" marR="0" algn="r" rtl="1">
                        <a:spcBef>
                          <a:spcPts val="0"/>
                        </a:spcBef>
                        <a:spcAft>
                          <a:spcPts val="0"/>
                        </a:spcAft>
                        <a:tabLst>
                          <a:tab pos="638175" algn="r"/>
                        </a:tabLst>
                      </a:pPr>
                      <a:r>
                        <a:rPr lang="ar-OM" sz="2400" b="0" dirty="0">
                          <a:solidFill>
                            <a:schemeClr val="tx2"/>
                          </a:solidFill>
                          <a:latin typeface="Times New Roman"/>
                          <a:ea typeface="Times New Roman"/>
                          <a:cs typeface="Traditional Arabic"/>
                        </a:rPr>
                        <a:t>لدي القدرة على البرمجة الالكترونية لإعمال تجارية.</a:t>
                      </a:r>
                      <a:endParaRPr lang="en-US" sz="3600" b="0" dirty="0">
                        <a:solidFill>
                          <a:schemeClr val="tx2"/>
                        </a:solidFill>
                        <a:latin typeface="Times New Roman"/>
                        <a:ea typeface="Times New Roman"/>
                      </a:endParaRPr>
                    </a:p>
                  </a:txBody>
                  <a:tcPr marL="63362" marR="63362" marT="0" marB="0">
                    <a:lnL>
                      <a:noFill/>
                    </a:lnL>
                    <a:lnR>
                      <a:noFill/>
                    </a:lnR>
                    <a:lnT>
                      <a:noFill/>
                    </a:lnT>
                    <a:lnB w="12700" cap="flat" cmpd="sng" algn="ctr">
                      <a:solidFill>
                        <a:srgbClr val="000000"/>
                      </a:solidFill>
                      <a:prstDash val="solid"/>
                      <a:round/>
                      <a:headEnd type="none" w="med" len="med"/>
                      <a:tailEnd type="none" w="med" len="med"/>
                    </a:lnB>
                    <a:solidFill>
                      <a:schemeClr val="tx1"/>
                    </a:solidFill>
                  </a:tcPr>
                </a:tc>
                <a:tc>
                  <a:txBody>
                    <a:bodyPr/>
                    <a:lstStyle/>
                    <a:p>
                      <a:pPr marL="38100" marR="38100" algn="l" rtl="0">
                        <a:spcBef>
                          <a:spcPts val="0"/>
                        </a:spcBef>
                        <a:spcAft>
                          <a:spcPts val="0"/>
                        </a:spcAft>
                      </a:pPr>
                      <a:r>
                        <a:rPr lang="en-US" sz="1800">
                          <a:solidFill>
                            <a:schemeClr val="tx2"/>
                          </a:solidFill>
                          <a:latin typeface="Traditional Arabic"/>
                          <a:ea typeface="Times New Roman"/>
                        </a:rPr>
                        <a:t>2.59</a:t>
                      </a:r>
                      <a:endParaRPr lang="en-US" sz="2800">
                        <a:solidFill>
                          <a:schemeClr val="tx2"/>
                        </a:solidFill>
                        <a:latin typeface="Times New Roman"/>
                        <a:ea typeface="Times New Roman"/>
                      </a:endParaRPr>
                    </a:p>
                  </a:txBody>
                  <a:tcPr marL="63362" marR="63362" marT="0" marB="0">
                    <a:lnL>
                      <a:noFill/>
                    </a:lnL>
                    <a:lnR>
                      <a:noFill/>
                    </a:lnR>
                    <a:lnT>
                      <a:noFill/>
                    </a:lnT>
                    <a:lnB w="12700" cap="flat" cmpd="sng" algn="ctr">
                      <a:solidFill>
                        <a:srgbClr val="000000"/>
                      </a:solidFill>
                      <a:prstDash val="solid"/>
                      <a:round/>
                      <a:headEnd type="none" w="med" len="med"/>
                      <a:tailEnd type="none" w="med" len="med"/>
                    </a:lnB>
                    <a:solidFill>
                      <a:schemeClr val="tx1"/>
                    </a:solidFill>
                  </a:tcPr>
                </a:tc>
                <a:tc>
                  <a:txBody>
                    <a:bodyPr/>
                    <a:lstStyle/>
                    <a:p>
                      <a:pPr marL="38100" marR="38100" algn="r" rtl="0">
                        <a:spcBef>
                          <a:spcPts val="0"/>
                        </a:spcBef>
                        <a:spcAft>
                          <a:spcPts val="0"/>
                        </a:spcAft>
                      </a:pPr>
                      <a:r>
                        <a:rPr lang="en-US" sz="1800">
                          <a:solidFill>
                            <a:schemeClr val="tx2"/>
                          </a:solidFill>
                          <a:latin typeface="Traditional Arabic"/>
                          <a:ea typeface="Times New Roman"/>
                        </a:rPr>
                        <a:t>1.31</a:t>
                      </a:r>
                      <a:endParaRPr lang="en-US" sz="2800">
                        <a:solidFill>
                          <a:schemeClr val="tx2"/>
                        </a:solidFill>
                        <a:latin typeface="Times New Roman"/>
                        <a:ea typeface="Times New Roman"/>
                      </a:endParaRPr>
                    </a:p>
                  </a:txBody>
                  <a:tcPr marL="63362" marR="63362"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tx1"/>
                    </a:solidFill>
                  </a:tcPr>
                </a:tc>
                <a:tc vMerge="1">
                  <a:txBody>
                    <a:bodyPr/>
                    <a:lstStyle/>
                    <a:p>
                      <a:endParaRPr lang="en-US"/>
                    </a:p>
                  </a:txBody>
                  <a:tcPr/>
                </a:tc>
              </a:tr>
              <a:tr h="262837">
                <a:tc gridSpan="3">
                  <a:txBody>
                    <a:bodyPr/>
                    <a:lstStyle/>
                    <a:p>
                      <a:pPr marL="0" marR="0" algn="ctr" rtl="1">
                        <a:spcBef>
                          <a:spcPts val="0"/>
                        </a:spcBef>
                        <a:spcAft>
                          <a:spcPts val="0"/>
                        </a:spcAft>
                      </a:pPr>
                      <a:r>
                        <a:rPr lang="ar-SA" sz="1800" b="1">
                          <a:solidFill>
                            <a:schemeClr val="tx2"/>
                          </a:solidFill>
                          <a:latin typeface="Times New Roman"/>
                          <a:ea typeface="Calibri"/>
                          <a:cs typeface="Traditional Arabic"/>
                        </a:rPr>
                        <a:t>المجموع الكلي</a:t>
                      </a:r>
                      <a:endParaRPr lang="en-US" sz="2800">
                        <a:solidFill>
                          <a:schemeClr val="tx2"/>
                        </a:solidFill>
                        <a:latin typeface="Times New Roman"/>
                        <a:ea typeface="Times New Roman"/>
                      </a:endParaRPr>
                    </a:p>
                  </a:txBody>
                  <a:tcPr marL="63362" marR="6336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hMerge="1">
                  <a:txBody>
                    <a:bodyPr/>
                    <a:lstStyle/>
                    <a:p>
                      <a:endParaRPr lang="en-US"/>
                    </a:p>
                  </a:txBody>
                  <a:tcPr/>
                </a:tc>
                <a:tc hMerge="1">
                  <a:txBody>
                    <a:bodyPr/>
                    <a:lstStyle/>
                    <a:p>
                      <a:endParaRPr lang="en-US"/>
                    </a:p>
                  </a:txBody>
                  <a:tcPr/>
                </a:tc>
                <a:tc>
                  <a:txBody>
                    <a:bodyPr/>
                    <a:lstStyle/>
                    <a:p>
                      <a:pPr marL="0" marR="0" algn="ctr" rtl="1">
                        <a:spcBef>
                          <a:spcPts val="0"/>
                        </a:spcBef>
                        <a:spcAft>
                          <a:spcPts val="0"/>
                        </a:spcAft>
                      </a:pPr>
                      <a:r>
                        <a:rPr lang="ar-SA" sz="1800">
                          <a:solidFill>
                            <a:schemeClr val="tx2"/>
                          </a:solidFill>
                          <a:latin typeface="Times New Roman"/>
                          <a:ea typeface="Calibri"/>
                          <a:cs typeface="Traditional Arabic"/>
                        </a:rPr>
                        <a:t>3.23</a:t>
                      </a:r>
                      <a:endParaRPr lang="en-US" sz="2800">
                        <a:solidFill>
                          <a:schemeClr val="tx2"/>
                        </a:solidFill>
                        <a:latin typeface="Times New Roman"/>
                        <a:ea typeface="Times New Roman"/>
                      </a:endParaRPr>
                    </a:p>
                  </a:txBody>
                  <a:tcPr marL="63362" marR="6336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gn="ctr" rtl="0">
                        <a:spcBef>
                          <a:spcPts val="0"/>
                        </a:spcBef>
                        <a:spcAft>
                          <a:spcPts val="0"/>
                        </a:spcAft>
                      </a:pPr>
                      <a:r>
                        <a:rPr lang="ar-SA" sz="1800">
                          <a:solidFill>
                            <a:schemeClr val="tx2"/>
                          </a:solidFill>
                          <a:latin typeface="Times New Roman"/>
                          <a:ea typeface="Calibri"/>
                          <a:cs typeface="Traditional Arabic"/>
                        </a:rPr>
                        <a:t>0.80</a:t>
                      </a:r>
                      <a:endParaRPr lang="en-US" sz="2800">
                        <a:solidFill>
                          <a:schemeClr val="tx2"/>
                        </a:solidFill>
                        <a:latin typeface="Times New Roman"/>
                        <a:ea typeface="Times New Roman"/>
                      </a:endParaRPr>
                    </a:p>
                  </a:txBody>
                  <a:tcPr marL="63362" marR="6336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gn="ctr" rtl="1">
                        <a:spcBef>
                          <a:spcPts val="0"/>
                        </a:spcBef>
                        <a:spcAft>
                          <a:spcPts val="0"/>
                        </a:spcAft>
                      </a:pPr>
                      <a:r>
                        <a:rPr lang="ar-SA" sz="1800" dirty="0">
                          <a:solidFill>
                            <a:schemeClr val="tx2"/>
                          </a:solidFill>
                          <a:latin typeface="Times New Roman"/>
                          <a:ea typeface="Calibri"/>
                          <a:cs typeface="Traditional Arabic"/>
                        </a:rPr>
                        <a:t>متوسطة</a:t>
                      </a:r>
                      <a:endParaRPr lang="en-US" sz="2800" dirty="0">
                        <a:solidFill>
                          <a:schemeClr val="tx2"/>
                        </a:solidFill>
                        <a:latin typeface="Times New Roman"/>
                        <a:ea typeface="Times New Roman"/>
                      </a:endParaRPr>
                    </a:p>
                  </a:txBody>
                  <a:tcPr marL="63362" marR="6336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OM" dirty="0" smtClean="0"/>
              <a:t>التوصيات </a:t>
            </a:r>
            <a:r>
              <a:rPr lang="ar-OM" dirty="0" smtClean="0"/>
              <a:t>والمقترحات</a:t>
            </a:r>
            <a:endParaRPr lang="en-US" dirty="0"/>
          </a:p>
        </p:txBody>
      </p:sp>
      <p:sp>
        <p:nvSpPr>
          <p:cNvPr id="3" name="Content Placeholder 2"/>
          <p:cNvSpPr>
            <a:spLocks noGrp="1"/>
          </p:cNvSpPr>
          <p:nvPr>
            <p:ph idx="1"/>
          </p:nvPr>
        </p:nvSpPr>
        <p:spPr/>
        <p:txBody>
          <a:bodyPr>
            <a:normAutofit fontScale="62500" lnSpcReduction="20000"/>
          </a:bodyPr>
          <a:lstStyle/>
          <a:p>
            <a:r>
              <a:rPr lang="ar-OM" dirty="0" smtClean="0"/>
              <a:t>تنمية </a:t>
            </a:r>
            <a:r>
              <a:rPr lang="ar-OM" dirty="0" smtClean="0"/>
              <a:t>قدرات الطلبة من خلال </a:t>
            </a:r>
            <a:r>
              <a:rPr lang="ar-OM" dirty="0" smtClean="0"/>
              <a:t>إعداد </a:t>
            </a:r>
            <a:r>
              <a:rPr lang="ar-OM" dirty="0" smtClean="0"/>
              <a:t>مقررات تطبيقية في </a:t>
            </a:r>
            <a:r>
              <a:rPr lang="ar-OM" dirty="0" err="1" smtClean="0"/>
              <a:t>ريادة</a:t>
            </a:r>
            <a:r>
              <a:rPr lang="ar-OM" dirty="0" smtClean="0"/>
              <a:t> </a:t>
            </a:r>
            <a:r>
              <a:rPr lang="ar-OM" dirty="0" smtClean="0"/>
              <a:t>الأعمال </a:t>
            </a:r>
            <a:r>
              <a:rPr lang="ar-OM" dirty="0" smtClean="0"/>
              <a:t>والتي من خلالها يتم توظيف مهاراتهم تحت </a:t>
            </a:r>
            <a:r>
              <a:rPr lang="ar-OM" dirty="0" smtClean="0"/>
              <a:t>إشراف أساتذة </a:t>
            </a:r>
            <a:r>
              <a:rPr lang="ar-OM" dirty="0" smtClean="0"/>
              <a:t>متخصصين يقومون بتوجيههم نحو الطرق الصحيحة والسليمة في </a:t>
            </a:r>
            <a:r>
              <a:rPr lang="ar-OM" dirty="0" err="1" smtClean="0"/>
              <a:t>ريادة</a:t>
            </a:r>
            <a:r>
              <a:rPr lang="ar-OM" dirty="0" smtClean="0"/>
              <a:t> </a:t>
            </a:r>
            <a:r>
              <a:rPr lang="ar-OM" dirty="0" smtClean="0"/>
              <a:t>الأعمال.</a:t>
            </a:r>
          </a:p>
          <a:p>
            <a:endParaRPr lang="ar-OM" dirty="0" smtClean="0"/>
          </a:p>
          <a:p>
            <a:r>
              <a:rPr lang="ar-OM" dirty="0" smtClean="0"/>
              <a:t>تنمية قدرات الطلبة وصقل مهاراتهم في مجال تصميم مواقع الكترونية لإعمال تجارية رائدة تلبي احتياجاتهم وطموحاتهم المهنية. </a:t>
            </a:r>
            <a:endParaRPr lang="ar-OM" dirty="0" smtClean="0"/>
          </a:p>
          <a:p>
            <a:endParaRPr lang="ar-OM" dirty="0" smtClean="0"/>
          </a:p>
          <a:p>
            <a:r>
              <a:rPr lang="ar-OM" dirty="0" smtClean="0"/>
              <a:t>إنشاء </a:t>
            </a:r>
            <a:r>
              <a:rPr lang="ar-OM" dirty="0" smtClean="0"/>
              <a:t>حاضنات للابتكار  </a:t>
            </a:r>
            <a:r>
              <a:rPr lang="ar-OM" dirty="0" err="1" smtClean="0"/>
              <a:t>والريادة</a:t>
            </a:r>
            <a:r>
              <a:rPr lang="ar-OM" dirty="0" smtClean="0"/>
              <a:t> في الجامعة لرعاية مبادرات الطلبة الريادية في مجالاتها المتنوعة وتوجيهها بما يلبي احتياجات المجتمع</a:t>
            </a:r>
            <a:r>
              <a:rPr lang="ar-OM" dirty="0" smtClean="0"/>
              <a:t>.</a:t>
            </a:r>
          </a:p>
          <a:p>
            <a:endParaRPr lang="ar-OM" dirty="0" smtClean="0"/>
          </a:p>
          <a:p>
            <a:r>
              <a:rPr lang="ar-OM" dirty="0" smtClean="0"/>
              <a:t>تشجيع الطلبة للقيام بمشاريع ريادية </a:t>
            </a:r>
            <a:r>
              <a:rPr lang="ar-OM" dirty="0" smtClean="0"/>
              <a:t>إنتاجية </a:t>
            </a:r>
            <a:r>
              <a:rPr lang="ar-OM" dirty="0" smtClean="0"/>
              <a:t>وتخصيص جوائز تشجيعية لهذه المبادرات بما يضمن استمرارها وديمومتها وفقا لمتطلبات التنمية المستدامة في المجتمع.</a:t>
            </a:r>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9618885">
            <a:off x="2000627" y="3665783"/>
            <a:ext cx="6648952" cy="923330"/>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ar-OM" sz="5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أسئلة واستفسارات؟</a:t>
            </a:r>
            <a:endParaRPr lang="ar-OM"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26626" name="AutoShape 2" descr="data:image/png;base64,iVBORw0KGgoAAAANSUhEUgAAASoAAACpCAMAAACrt4DfAAAAilBMVEX///8AAAD8/PwEBAT5+fkICAj29vbz8/Pv7+/c3Nyenp7q6urFxcU0NDTR0dGurq4aGhrj4+Ompqa8vLyWlpYhISFVVVVJSUmGhoZjY2PPz8/CwsJycnK1tbUUFBR7e3uDg4NBQUFsbGwtLS04ODiYmJhlZWVXV1eOjo5GRkYuLi4+Pj5OTk42NjbNOiEPAAAOuElEQVR4nO1di3qiOhAmMYCIgqhY71i1Vav7/q93MpMEUIFia9A9m//b3W4LNcNkZjK3BMsyMDAwMDAwMDAwMDAwMDAwMDB4MuizCfh70KaGWTVhGFUXhlP1YXhlYGBgUAuUg9HrnxgnpgDIFDfw5suP9WFx8ALfgeXGsKoAbDYYTkmG+Jx0g+jZVL0UhNyw5RH4Y9utFv/C/2khv+zENYKlIMzR7I3cAJlG3gNx15PJfAUAq9zDLaOAV+JL4ljGSQbwVc/jume3CrnFLxCycw2rxAIX9Lmu2XlZaqUSBWrYIr2lYRVo32h1rXat1KqnmHFesWeT+0wwzqr5itgZl8ilSKXosX/dxWLWh1rpqsDvSPi9/yyvKPzpoMKlErU6TpOPUbgMB53PS50kwb9r2tFOtWPJCpsrYX/RbefsUTQ88yupck7+YVsFrFoQ5ZyT3aB9fQcb5M2W/w9LlWUdpD/VInHoKMc9vc4NebDNtHD+PFqfDUoD9JqAV4vIEsy7Fpz2e3rPWqdUvbbAMmsDwgJiFZbcwh8g6ovYeUVWGkl57bwYsyJp0vuBxYophQfwbHRJuXnXOPUvzSmORHqXEcxq4R3odnak3ScaSXE1fnYVas6QECoSR+W5ToouxVu6BOoCOy/a1hMMFitTpyusMUgec0594zCFklWetkfpEvLugRo267pRK+jWug8cTLJrf5s/p21p0/RJ1RjigQ+ncbFy4nGd2yK06B5Y1EoppCB/uE56DyLwBp4IrsZ+0+bdJ6RbofdUStEHUBfgt5X08aszHt+0tK2A1BrgsgEhebOsopxVA6vCUWGM8hXPOXPaPuo8Pb8F9e/rkVRmn84gEG1htnVp0Xpm9lGY8VWtano4cdQBhpJprTofv2MHrJpokSpOaChTZFu3aVsFflCpU2lh5mViWUM+j16V8GW3g7Hicz58KJUpGDfqIiqf1iHnoZjwcacVEkD52ufxu1BMarAKw2pw1rVkYSg36mKB3foiRG+QWyeI2Ko8FOeddJ0tOdZXqCX/yPMjaLsFtUbSbdsjPbRB54rawCqnQqp4mHxog0I5dT9zQLAQoWW+nZ1kVVe4oA2yCjIrfIZKwZ93QzYDcrojWT7lhq00UPwdqMhvEPLFwLx6ncZiZwp1Bc6rtZc6UNd3UPpJzh/coagJPsl9gn6Fpun+TIWKOvz/IWukAYelk0TGZePBLeN1v3YwzyyXf5w2reAhK19iuPsJqudjKn/kNCFZzFXVKG5cinkFGfXTdFH7Iym36qXJvweAExkcpCkcCL/hq6u/kkbpTKXC40lZdMP25JTUD+iAtUTbLIPWpQM5J4g2YZ4P2k0Wg8eSHt1XiRtK2ZHE7dqzxj+EkIW2SWaMcXd9DnpoWXOpEi2IzcSQVBguHcPHSqhIaX6BnVA7ayMixNU3xdRyV8AZl0/KVNba0MsSqwiXOl+LmadUlDhtzqpSjx08mfqsghhtpM9ycFZ4EAvAEJHqCRCVERyT0SXx9UyUaGuBonCp0jh/7inqMetw/ial9StQukEOHV36kWufSJtQ3R5nmwahYtYXURWrYdkCyMZ3xb6iPKjPxjrSPL35u6yWnaUxuoR81o8r6oNCGQZKUTz6LK1YgekPXqeatFTuzYikdf9+1tnchaz+471frvjRSir7tmzZQFa9UFU9ST1BYitWfWasWRNSLwV5J6iYBaHtJb6CBaxaPnzon4J+SUv+FvQU6atMqFzomjhriT6ZNZOheqfMVkHa4x5nQS+6SpK4v5AQ0cs1yBRuhiqipwLCzbaHSrgqsYUMZPp1pKojm5uxdDscY/jKqPKprAPyLtETgnL3V0xTsT0SpfXaeQXdoFspVQeR1uPMWnkyqIF/jsLUe3oS+5CyApyKrzNQwETDwD8COwupsiPJDGc55Gs3agSXLb5KYTVnyrTEhLQjDeWsxB/6IOTt8cP+EO4f7jDbKFSWlRMn8U1HRbRaUhvU2svV91hSOeDj716lsZNa/jtZ2bFbLDVntShutSRhVQmE8OCpkABR/noRcFdwS0pjl7FilZboRpkqLlaH4i6XAefjyyyBfC6j5ICtE7fX0i4cUlmv+/HQPlFi1So4FQQNANaKXyS2qaotgYaouFBLu9pZsgpkp0iqgFWQzXoVZpUD7a7cgaDFDZ2kUnu+nTPZsmhHf8GmGZr1wbV0rIFUtS7awrDfAmwV2LFXlyqYTDdWUtXRMoJIltllHjumsF/HsyoEzCKDSvNUGSsdyRAUK7k3pqCGBa1lRPbBaBj9QRDNhPzfoVJADbYKfLWNYtWfojsiycUX5pQANsYosXr8OQbon3jpElt0B8NzAk4VLSAvgFmyD7CLT1Y2j4/XAfGBmyqxZVPpSbwAZKOQ5AOVh6vQGRyO8eYw2FIi0qTatvjMlBdakMODlqYW9qu9AqBPiDGL+rOw41HkjeVNc8EMFf6Cp6lo5FhbyaqCdYPyJRAruNq6q+8BunfucNoHej3kVGcl7cfWa0cdEQbGmrraKcVGiWLHjY/YxtYAstYx9p2A5/dGPUkt9BjjJmFZEIy/iPTWQ02lSND8XkWexydKrJ6Xi1FmyYrW2RkPI4uhf95Kw1j5tefo2oLDMCYHg1TsuK0FHU+MmWGh5ibKmee3k8PehOHt2QWtlr4ENy4r6eAFiEThzfYa3gCUA55FszyBM7yyVVvHAme4gFU3+6ofBnBD9yK7V0znXhC0eaYb6o62Yrdvdh5NvCg69qGluxQwIhX7HeXRQn1PV/NSJWA18ydqkb7lTO6IGmHgI73Cj7XIuOoi/3tym04wiEXf7cS3PMqrXGrR4T+JbjuB1e3iS7S9knQcmrbsGHgN30iRpqVilYdN4rZuVsVi31gxvRPJqlXDDgOQE7wJG1VxFs1Xjm2xp7G9S9C04eOMyvoW0vbas8bmxZtx4ZGjTY4NSt1aF0KWBFAqtcVpNacGiksg5MVZVh5MOEdF6aIhY8XjO84pd5I5nBcsy7zODfBmLX8QdzS0oV1TZh2xwFxyESIfOY8f2mmR4JwaxEWLXrxYOkv58/4cM3ptrKWcQ9fS0bJ3CYptoeWuWztOaW6sL23QQ7m5kqv9EKhUrJrhWR6UtjtJ6OMWCe0yTy3whCt8ppGUqpbY36KPEJmNckJ1Fg8Oa9vixKe9NEVL4U3V2s3/aAphE1GvglV+nFHuaZNyihvEmOWHV46UsNnJTPl1XZy5zhMcYgs3Z1cELioTi4fjxPqOm8B8VLBeXdkoVMK1K4QObouE9j0n0nrD/q5SBGPFKtgNqzHN5yzPqHBX5rw18MHSqw4XGiZrXdszvwEDs16o+Wgng0X+7E++CM2+PfDkPkCGHEbqjvpqRuTUCNX70JcsuBcUcsZF5MA8YmCR1wgbfOJHTqn4LA+SB1feAXJq7VuaXfC7gKbqRlI4ff57alZzcoXps0dS3w53FwueHAn2tNDvTw1pENzde3cLN+UOpBpk5xaLA2bJ9JF9OUGihrnGDo+B0rMV+gJq2zguG47l3PVWArhxkqO6RS78wV1g3fVx10AjDb/eHvy54o/I+dhoFBuDpAY0C/bKzu9IOMGdwYU5j/9c2pID/U3blZhBp5vcihIoHojYR5N5DEqd9CyCgOAyX//ZVJeMwqdn577nGtn/RZSDPPYWYrdMBrlFEYZZ46bR5mxUeweJExwP8iz9O1wi7jlPc2IEpcBu7qGQacflzx8lOPSF/OSGyJK/G9gvqvvcaP75wUK9peEDT12CnndfhLzQfFBrqqBIcjnfgSW7ci5C2IMvb6cVp7RQ3HghHSj+tT1cXx1HntM9jnVDr+Sg7js5C63zIUMY4F6BgVxj/Lo6yKALTklQC7s/KJYkUAxyhcpeBx8MJ6TENRVMlNeWi2P2y5d8EqvgxNdz/E4BZmmLn+iOgrUqUsv8uPbJT9RJd5KhK4WKvBbRjZ2qDH6Np2GFasNah75FNOws+n31mwWFKcDEsRo5ZgIBU99HvQhFtmJo4a4m1J1BzQNboJEiexh75MvmuLWY/lQTs3t2o7BkQ6ofhfvOYkfyaBW+YuI9dK2yY1ceD8qwADrkI7oy67PyvXTeamefGfWVStiHHOlrkr26pgDx1zg5dJadcLkMJxz791PZrTm+Cd4vmt7Qirpmg0KEavrnsovxjkYp7JkXv76d55aC3LafR0Go83noNt4ej7r2BqNOpX06D1Prck+bsoc6soicdt5zda3htpRV6ZHs2U/IddK3CKsDTG3TL5Vg7/CEn6B/OyJk+3xKya99tikV+byeJ8xyuiJRl1l+wfuRMmalxSdZv7NL/IIMb2AV2K+c/x/Blx14eEa6mONwTWSh7FB/2oSmFZec2UEIVmUpsxqpueuFzzrAWZxFsG1T0RkF6Pt+XxA2vcNfoRQ0+Vh8DfOi31R9qzklvYzJ7ImbUj5hxj4hLJCeHvTuL4USDO7KkS3wgwqA7kYoqk+/QD+BzMHz3g/kpCUopl4kBs23AeSsp3ccgkdFxFe4DIhsBR3WcANK8XXoMmHIn5a2Y+BLfVrydSqgIVIwln8wff4dYVT9DVBoqmttwV4FOK0Cl1JZ+HxeXojTdPkS712EkHYm0kFdJG8uH79dL5k/OGymy+5Q9sRVpiJgG/pyH6+uOJF9Y0tPIbNp8dt67kk7/vwk8AhsMXUglp+v8LhRuXVc2oRvqi3T7GFb5PSNHcHL/uyQJMceqcbqfZkMPEHJq+yZiw5DSQ68zm+l3upEmZQuVr04d6TLKJfMKtCLpxYllwzb834/TpJJpzMfDELPF0VpkSeWk/dScO4uofl5Rap/eCPC8zrDweJzs+Ecmr0YJ77DT5yW/KtvN3ct5Bdq9bdx6n6jkJ2pTPBY83t+P91apTT+L8IPGo6o6CASWN73uFS8u0gw6kUst0bg9iRbvOPoNba2vS64aMhm1c3/XzB+BWo5zOqMe/3dtN14VuTvgrQx7chBS2dYZWBgYGBgYGBgYGBgYGBgYGBgYGBgYGBgYGBgYGBgYGBgYGBgYGBgcB/+Ay4IhqtrfS2SAAAAAElFTkSuQmCC"/>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6628" name="AutoShape 4" descr="data:image/png;base64,iVBORw0KGgoAAAANSUhEUgAAASoAAACpCAMAAACrt4DfAAAAilBMVEX///8AAAD8/PwEBAT5+fkICAj29vbz8/Pv7+/c3Nyenp7q6urFxcU0NDTR0dGurq4aGhrj4+Ompqa8vLyWlpYhISFVVVVJSUmGhoZjY2PPz8/CwsJycnK1tbUUFBR7e3uDg4NBQUFsbGwtLS04ODiYmJhlZWVXV1eOjo5GRkYuLi4+Pj5OTk42NjbNOiEPAAAOuElEQVR4nO1di3qiOhAmMYCIgqhY71i1Vav7/q93MpMEUIFia9A9m//b3W4LNcNkZjK3BMsyMDAwMDAwMDAwMDAwMDAwMDB4MuizCfh70KaGWTVhGFUXhlP1YXhlYGBgUAuUg9HrnxgnpgDIFDfw5suP9WFx8ALfgeXGsKoAbDYYTkmG+Jx0g+jZVL0UhNyw5RH4Y9utFv/C/2khv+zENYKlIMzR7I3cAJlG3gNx15PJfAUAq9zDLaOAV+JL4ljGSQbwVc/jume3CrnFLxCycw2rxAIX9Lmu2XlZaqUSBWrYIr2lYRVo32h1rXat1KqnmHFesWeT+0wwzqr5itgZl8ilSKXosX/dxWLWh1rpqsDvSPi9/yyvKPzpoMKlErU6TpOPUbgMB53PS50kwb9r2tFOtWPJCpsrYX/RbefsUTQ88yupck7+YVsFrFoQ5ZyT3aB9fQcb5M2W/w9LlWUdpD/VInHoKMc9vc4NebDNtHD+PFqfDUoD9JqAV4vIEsy7Fpz2e3rPWqdUvbbAMmsDwgJiFZbcwh8g6ovYeUVWGkl57bwYsyJp0vuBxYophQfwbHRJuXnXOPUvzSmORHqXEcxq4R3odnak3ScaSXE1fnYVas6QECoSR+W5ToouxVu6BOoCOy/a1hMMFitTpyusMUgec0594zCFklWetkfpEvLugRo267pRK+jWug8cTLJrf5s/p21p0/RJ1RjigQ+ncbFy4nGd2yK06B5Y1EoppCB/uE56DyLwBp4IrsZ+0+bdJ6RbofdUStEHUBfgt5X08aszHt+0tK2A1BrgsgEhebOsopxVA6vCUWGM8hXPOXPaPuo8Pb8F9e/rkVRmn84gEG1htnVp0Xpm9lGY8VWtano4cdQBhpJprTofv2MHrJpokSpOaChTZFu3aVsFflCpU2lh5mViWUM+j16V8GW3g7Hicz58KJUpGDfqIiqf1iHnoZjwcacVEkD52ufxu1BMarAKw2pw1rVkYSg36mKB3foiRG+QWyeI2Ko8FOeddJ0tOdZXqCX/yPMjaLsFtUbSbdsjPbRB54rawCqnQqp4mHxog0I5dT9zQLAQoWW+nZ1kVVe4oA2yCjIrfIZKwZ93QzYDcrojWT7lhq00UPwdqMhvEPLFwLx6ncZiZwp1Bc6rtZc6UNd3UPpJzh/coagJPsl9gn6Fpun+TIWKOvz/IWukAYelk0TGZePBLeN1v3YwzyyXf5w2reAhK19iuPsJqudjKn/kNCFZzFXVKG5cinkFGfXTdFH7Iym36qXJvweAExkcpCkcCL/hq6u/kkbpTKXC40lZdMP25JTUD+iAtUTbLIPWpQM5J4g2YZ4P2k0Wg8eSHt1XiRtK2ZHE7dqzxj+EkIW2SWaMcXd9DnpoWXOpEi2IzcSQVBguHcPHSqhIaX6BnVA7ayMixNU3xdRyV8AZl0/KVNba0MsSqwiXOl+LmadUlDhtzqpSjx08mfqsghhtpM9ycFZ4EAvAEJHqCRCVERyT0SXx9UyUaGuBonCp0jh/7inqMetw/ial9StQukEOHV36kWufSJtQ3R5nmwahYtYXURWrYdkCyMZ3xb6iPKjPxjrSPL35u6yWnaUxuoR81o8r6oNCGQZKUTz6LK1YgekPXqeatFTuzYikdf9+1tnchaz+471frvjRSir7tmzZQFa9UFU9ST1BYitWfWasWRNSLwV5J6iYBaHtJb6CBaxaPnzon4J+SUv+FvQU6atMqFzomjhriT6ZNZOheqfMVkHa4x5nQS+6SpK4v5AQ0cs1yBRuhiqipwLCzbaHSrgqsYUMZPp1pKojm5uxdDscY/jKqPKprAPyLtETgnL3V0xTsT0SpfXaeQXdoFspVQeR1uPMWnkyqIF/jsLUe3oS+5CyApyKrzNQwETDwD8COwupsiPJDGc55Gs3agSXLb5KYTVnyrTEhLQjDeWsxB/6IOTt8cP+EO4f7jDbKFSWlRMn8U1HRbRaUhvU2svV91hSOeDj716lsZNa/jtZ2bFbLDVntShutSRhVQmE8OCpkABR/noRcFdwS0pjl7FilZboRpkqLlaH4i6XAefjyyyBfC6j5ICtE7fX0i4cUlmv+/HQPlFi1So4FQQNANaKXyS2qaotgYaouFBLu9pZsgpkp0iqgFWQzXoVZpUD7a7cgaDFDZ2kUnu+nTPZsmhHf8GmGZr1wbV0rIFUtS7awrDfAmwV2LFXlyqYTDdWUtXRMoJIltllHjumsF/HsyoEzCKDSvNUGSsdyRAUK7k3pqCGBa1lRPbBaBj9QRDNhPzfoVJADbYKfLWNYtWfojsiycUX5pQANsYosXr8OQbon3jpElt0B8NzAk4VLSAvgFmyD7CLT1Y2j4/XAfGBmyqxZVPpSbwAZKOQ5AOVh6vQGRyO8eYw2FIi0qTatvjMlBdakMODlqYW9qu9AqBPiDGL+rOw41HkjeVNc8EMFf6Cp6lo5FhbyaqCdYPyJRAruNq6q+8BunfucNoHej3kVGcl7cfWa0cdEQbGmrraKcVGiWLHjY/YxtYAstYx9p2A5/dGPUkt9BjjJmFZEIy/iPTWQ02lSND8XkWexydKrJ6Xi1FmyYrW2RkPI4uhf95Kw1j5tefo2oLDMCYHg1TsuK0FHU+MmWGh5ibKmee3k8PehOHt2QWtlr4ENy4r6eAFiEThzfYa3gCUA55FszyBM7yyVVvHAme4gFU3+6ofBnBD9yK7V0znXhC0eaYb6o62Yrdvdh5NvCg69qGluxQwIhX7HeXRQn1PV/NSJWA18ydqkb7lTO6IGmHgI73Cj7XIuOoi/3tym04wiEXf7cS3PMqrXGrR4T+JbjuB1e3iS7S9knQcmrbsGHgN30iRpqVilYdN4rZuVsVi31gxvRPJqlXDDgOQE7wJG1VxFs1Xjm2xp7G9S9C04eOMyvoW0vbas8bmxZtx4ZGjTY4NSt1aF0KWBFAqtcVpNacGiksg5MVZVh5MOEdF6aIhY8XjO84pd5I5nBcsy7zODfBmLX8QdzS0oV1TZh2xwFxyESIfOY8f2mmR4JwaxEWLXrxYOkv58/4cM3ptrKWcQ9fS0bJ3CYptoeWuWztOaW6sL23QQ7m5kqv9EKhUrJrhWR6UtjtJ6OMWCe0yTy3whCt8ppGUqpbY36KPEJmNckJ1Fg8Oa9vixKe9NEVL4U3V2s3/aAphE1GvglV+nFHuaZNyihvEmOWHV46UsNnJTPl1XZy5zhMcYgs3Z1cELioTi4fjxPqOm8B8VLBeXdkoVMK1K4QObouE9j0n0nrD/q5SBGPFKtgNqzHN5yzPqHBX5rw18MHSqw4XGiZrXdszvwEDs16o+Wgng0X+7E++CM2+PfDkPkCGHEbqjvpqRuTUCNX70JcsuBcUcsZF5MA8YmCR1wgbfOJHTqn4LA+SB1feAXJq7VuaXfC7gKbqRlI4ff57alZzcoXps0dS3w53FwueHAn2tNDvTw1pENzde3cLN+UOpBpk5xaLA2bJ9JF9OUGihrnGDo+B0rMV+gJq2zguG47l3PVWArhxkqO6RS78wV1g3fVx10AjDb/eHvy54o/I+dhoFBuDpAY0C/bKzu9IOMGdwYU5j/9c2pID/U3blZhBp5vcihIoHojYR5N5DEqd9CyCgOAyX//ZVJeMwqdn577nGtn/RZSDPPYWYrdMBrlFEYZZ46bR5mxUeweJExwP8iz9O1wi7jlPc2IEpcBu7qGQacflzx8lOPSF/OSGyJK/G9gvqvvcaP75wUK9peEDT12CnndfhLzQfFBrqqBIcjnfgSW7ci5C2IMvb6cVp7RQ3HghHSj+tT1cXx1HntM9jnVDr+Sg7js5C63zIUMY4F6BgVxj/Lo6yKALTklQC7s/KJYkUAxyhcpeBx8MJ6TENRVMlNeWi2P2y5d8EqvgxNdz/E4BZmmLn+iOgrUqUsv8uPbJT9RJd5KhK4WKvBbRjZ2qDH6Np2GFasNah75FNOws+n31mwWFKcDEsRo5ZgIBU99HvQhFtmJo4a4m1J1BzQNboJEiexh75MvmuLWY/lQTs3t2o7BkQ6ofhfvOYkfyaBW+YuI9dK2yY1ceD8qwADrkI7oy67PyvXTeamefGfWVStiHHOlrkr26pgDx1zg5dJadcLkMJxz791PZrTm+Cd4vmt7Qirpmg0KEavrnsovxjkYp7JkXv76d55aC3LafR0Go83noNt4ej7r2BqNOpX06D1Prck+bsoc6soicdt5zda3htpRV6ZHs2U/IddK3CKsDTG3TL5Vg7/CEn6B/OyJk+3xKya99tikV+byeJ8xyuiJRl1l+wfuRMmalxSdZv7NL/IIMb2AV2K+c/x/Blx14eEa6mONwTWSh7FB/2oSmFZec2UEIVmUpsxqpueuFzzrAWZxFsG1T0RkF6Pt+XxA2vcNfoRQ0+Vh8DfOi31R9qzklvYzJ7ImbUj5hxj4hLJCeHvTuL4USDO7KkS3wgwqA7kYoqk+/QD+BzMHz3g/kpCUopl4kBs23AeSsp3ccgkdFxFe4DIhsBR3WcANK8XXoMmHIn5a2Y+BLfVrydSqgIVIwln8wff4dYVT9DVBoqmttwV4FOK0Cl1JZ+HxeXojTdPkS712EkHYm0kFdJG8uH79dL5k/OGymy+5Q9sRVpiJgG/pyH6+uOJF9Y0tPIbNp8dt67kk7/vwk8AhsMXUglp+v8LhRuXVc2oRvqi3T7GFb5PSNHcHL/uyQJMceqcbqfZkMPEHJq+yZiw5DSQ68zm+l3upEmZQuVr04d6TLKJfMKtCLpxYllwzb834/TpJJpzMfDELPF0VpkSeWk/dScO4uofl5Rap/eCPC8zrDweJzs+Ecmr0YJ77DT5yW/KtvN3ct5Bdq9bdx6n6jkJ2pTPBY83t+P91apTT+L8IPGo6o6CASWN73uFS8u0gw6kUst0bg9iRbvOPoNba2vS64aMhm1c3/XzB+BWo5zOqMe/3dtN14VuTvgrQx7chBS2dYZWBgYGBgYGBgYGBgYGBgYGBgYGBgYGBgYGBgYGBgYGBgYGBgYGBgcB/+Ay4IhqtrfS2SAAAAAElFTkSuQmCC"/>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6630" name="AutoShape 6" descr="data:image/png;base64,iVBORw0KGgoAAAANSUhEUgAAASoAAACpCAMAAACrt4DfAAAAilBMVEX///8AAAD8/PwEBAT5+fkICAj29vbz8/Pv7+/c3Nyenp7q6urFxcU0NDTR0dGurq4aGhrj4+Ompqa8vLyWlpYhISFVVVVJSUmGhoZjY2PPz8/CwsJycnK1tbUUFBR7e3uDg4NBQUFsbGwtLS04ODiYmJhlZWVXV1eOjo5GRkYuLi4+Pj5OTk42NjbNOiEPAAAOuElEQVR4nO1di3qiOhAmMYCIgqhY71i1Vav7/q93MpMEUIFia9A9m//b3W4LNcNkZjK3BMsyMDAwMDAwMDAwMDAwMDAwMDB4MuizCfh70KaGWTVhGFUXhlP1YXhlYGBgUAuUg9HrnxgnpgDIFDfw5suP9WFx8ALfgeXGsKoAbDYYTkmG+Jx0g+jZVL0UhNyw5RH4Y9utFv/C/2khv+zENYKlIMzR7I3cAJlG3gNx15PJfAUAq9zDLaOAV+JL4ljGSQbwVc/jume3CrnFLxCycw2rxAIX9Lmu2XlZaqUSBWrYIr2lYRVo32h1rXat1KqnmHFesWeT+0wwzqr5itgZl8ilSKXosX/dxWLWh1rpqsDvSPi9/yyvKPzpoMKlErU6TpOPUbgMB53PS50kwb9r2tFOtWPJCpsrYX/RbefsUTQ88yupck7+YVsFrFoQ5ZyT3aB9fQcb5M2W/w9LlWUdpD/VInHoKMc9vc4NebDNtHD+PFqfDUoD9JqAV4vIEsy7Fpz2e3rPWqdUvbbAMmsDwgJiFZbcwh8g6ovYeUVWGkl57bwYsyJp0vuBxYophQfwbHRJuXnXOPUvzSmORHqXEcxq4R3odnak3ScaSXE1fnYVas6QECoSR+W5ToouxVu6BOoCOy/a1hMMFitTpyusMUgec0594zCFklWetkfpEvLugRo267pRK+jWug8cTLJrf5s/p21p0/RJ1RjigQ+ncbFy4nGd2yK06B5Y1EoppCB/uE56DyLwBp4IrsZ+0+bdJ6RbofdUStEHUBfgt5X08aszHt+0tK2A1BrgsgEhebOsopxVA6vCUWGM8hXPOXPaPuo8Pb8F9e/rkVRmn84gEG1htnVp0Xpm9lGY8VWtano4cdQBhpJprTofv2MHrJpokSpOaChTZFu3aVsFflCpU2lh5mViWUM+j16V8GW3g7Hicz58KJUpGDfqIiqf1iHnoZjwcacVEkD52ufxu1BMarAKw2pw1rVkYSg36mKB3foiRG+QWyeI2Ko8FOeddJ0tOdZXqCX/yPMjaLsFtUbSbdsjPbRB54rawCqnQqp4mHxog0I5dT9zQLAQoWW+nZ1kVVe4oA2yCjIrfIZKwZ93QzYDcrojWT7lhq00UPwdqMhvEPLFwLx6ncZiZwp1Bc6rtZc6UNd3UPpJzh/coagJPsl9gn6Fpun+TIWKOvz/IWukAYelk0TGZePBLeN1v3YwzyyXf5w2reAhK19iuPsJqudjKn/kNCFZzFXVKG5cinkFGfXTdFH7Iym36qXJvweAExkcpCkcCL/hq6u/kkbpTKXC40lZdMP25JTUD+iAtUTbLIPWpQM5J4g2YZ4P2k0Wg8eSHt1XiRtK2ZHE7dqzxj+EkIW2SWaMcXd9DnpoWXOpEi2IzcSQVBguHcPHSqhIaX6BnVA7ayMixNU3xdRyV8AZl0/KVNba0MsSqwiXOl+LmadUlDhtzqpSjx08mfqsghhtpM9ycFZ4EAvAEJHqCRCVERyT0SXx9UyUaGuBonCp0jh/7inqMetw/ial9StQukEOHV36kWufSJtQ3R5nmwahYtYXURWrYdkCyMZ3xb6iPKjPxjrSPL35u6yWnaUxuoR81o8r6oNCGQZKUTz6LK1YgekPXqeatFTuzYikdf9+1tnchaz+471frvjRSir7tmzZQFa9UFU9ST1BYitWfWasWRNSLwV5J6iYBaHtJb6CBaxaPnzon4J+SUv+FvQU6atMqFzomjhriT6ZNZOheqfMVkHa4x5nQS+6SpK4v5AQ0cs1yBRuhiqipwLCzbaHSrgqsYUMZPp1pKojm5uxdDscY/jKqPKprAPyLtETgnL3V0xTsT0SpfXaeQXdoFspVQeR1uPMWnkyqIF/jsLUe3oS+5CyApyKrzNQwETDwD8COwupsiPJDGc55Gs3agSXLb5KYTVnyrTEhLQjDeWsxB/6IOTt8cP+EO4f7jDbKFSWlRMn8U1HRbRaUhvU2svV91hSOeDj716lsZNa/jtZ2bFbLDVntShutSRhVQmE8OCpkABR/noRcFdwS0pjl7FilZboRpkqLlaH4i6XAefjyyyBfC6j5ICtE7fX0i4cUlmv+/HQPlFi1So4FQQNANaKXyS2qaotgYaouFBLu9pZsgpkp0iqgFWQzXoVZpUD7a7cgaDFDZ2kUnu+nTPZsmhHf8GmGZr1wbV0rIFUtS7awrDfAmwV2LFXlyqYTDdWUtXRMoJIltllHjumsF/HsyoEzCKDSvNUGSsdyRAUK7k3pqCGBa1lRPbBaBj9QRDNhPzfoVJADbYKfLWNYtWfojsiycUX5pQANsYosXr8OQbon3jpElt0B8NzAk4VLSAvgFmyD7CLT1Y2j4/XAfGBmyqxZVPpSbwAZKOQ5AOVh6vQGRyO8eYw2FIi0qTatvjMlBdakMODlqYW9qu9AqBPiDGL+rOw41HkjeVNc8EMFf6Cp6lo5FhbyaqCdYPyJRAruNq6q+8BunfucNoHej3kVGcl7cfWa0cdEQbGmrraKcVGiWLHjY/YxtYAstYx9p2A5/dGPUkt9BjjJmFZEIy/iPTWQ02lSND8XkWexydKrJ6Xi1FmyYrW2RkPI4uhf95Kw1j5tefo2oLDMCYHg1TsuK0FHU+MmWGh5ibKmee3k8PehOHt2QWtlr4ENy4r6eAFiEThzfYa3gCUA55FszyBM7yyVVvHAme4gFU3+6ofBnBD9yK7V0znXhC0eaYb6o62Yrdvdh5NvCg69qGluxQwIhX7HeXRQn1PV/NSJWA18ydqkb7lTO6IGmHgI73Cj7XIuOoi/3tym04wiEXf7cS3PMqrXGrR4T+JbjuB1e3iS7S9knQcmrbsGHgN30iRpqVilYdN4rZuVsVi31gxvRPJqlXDDgOQE7wJG1VxFs1Xjm2xp7G9S9C04eOMyvoW0vbas8bmxZtx4ZGjTY4NSt1aF0KWBFAqtcVpNacGiksg5MVZVh5MOEdF6aIhY8XjO84pd5I5nBcsy7zODfBmLX8QdzS0oV1TZh2xwFxyESIfOY8f2mmR4JwaxEWLXrxYOkv58/4cM3ptrKWcQ9fS0bJ3CYptoeWuWztOaW6sL23QQ7m5kqv9EKhUrJrhWR6UtjtJ6OMWCe0yTy3whCt8ppGUqpbY36KPEJmNckJ1Fg8Oa9vixKe9NEVL4U3V2s3/aAphE1GvglV+nFHuaZNyihvEmOWHV46UsNnJTPl1XZy5zhMcYgs3Z1cELioTi4fjxPqOm8B8VLBeXdkoVMK1K4QObouE9j0n0nrD/q5SBGPFKtgNqzHN5yzPqHBX5rw18MHSqw4XGiZrXdszvwEDs16o+Wgng0X+7E++CM2+PfDkPkCGHEbqjvpqRuTUCNX70JcsuBcUcsZF5MA8YmCR1wgbfOJHTqn4LA+SB1feAXJq7VuaXfC7gKbqRlI4ff57alZzcoXps0dS3w53FwueHAn2tNDvTw1pENzde3cLN+UOpBpk5xaLA2bJ9JF9OUGihrnGDo+B0rMV+gJq2zguG47l3PVWArhxkqO6RS78wV1g3fVx10AjDb/eHvy54o/I+dhoFBuDpAY0C/bKzu9IOMGdwYU5j/9c2pID/U3blZhBp5vcihIoHojYR5N5DEqd9CyCgOAyX//ZVJeMwqdn577nGtn/RZSDPPYWYrdMBrlFEYZZ46bR5mxUeweJExwP8iz9O1wi7jlPc2IEpcBu7qGQacflzx8lOPSF/OSGyJK/G9gvqvvcaP75wUK9peEDT12CnndfhLzQfFBrqqBIcjnfgSW7ci5C2IMvb6cVp7RQ3HghHSj+tT1cXx1HntM9jnVDr+Sg7js5C63zIUMY4F6BgVxj/Lo6yKALTklQC7s/KJYkUAxyhcpeBx8MJ6TENRVMlNeWi2P2y5d8EqvgxNdz/E4BZmmLn+iOgrUqUsv8uPbJT9RJd5KhK4WKvBbRjZ2qDH6Np2GFasNah75FNOws+n31mwWFKcDEsRo5ZgIBU99HvQhFtmJo4a4m1J1BzQNboJEiexh75MvmuLWY/lQTs3t2o7BkQ6ofhfvOYkfyaBW+YuI9dK2yY1ceD8qwADrkI7oy67PyvXTeamefGfWVStiHHOlrkr26pgDx1zg5dJadcLkMJxz791PZrTm+Cd4vmt7Qirpmg0KEavrnsovxjkYp7JkXv76d55aC3LafR0Go83noNt4ej7r2BqNOpX06D1Prck+bsoc6soicdt5zda3htpRV6ZHs2U/IddK3CKsDTG3TL5Vg7/CEn6B/OyJk+3xKya99tikV+byeJ8xyuiJRl1l+wfuRMmalxSdZv7NL/IIMb2AV2K+c/x/Blx14eEa6mONwTWSh7FB/2oSmFZec2UEIVmUpsxqpueuFzzrAWZxFsG1T0RkF6Pt+XxA2vcNfoRQ0+Vh8DfOi31R9qzklvYzJ7ImbUj5hxj4hLJCeHvTuL4USDO7KkS3wgwqA7kYoqk+/QD+BzMHz3g/kpCUopl4kBs23AeSsp3ccgkdFxFe4DIhsBR3WcANK8XXoMmHIn5a2Y+BLfVrydSqgIVIwln8wff4dYVT9DVBoqmttwV4FOK0Cl1JZ+HxeXojTdPkS712EkHYm0kFdJG8uH79dL5k/OGymy+5Q9sRVpiJgG/pyH6+uOJF9Y0tPIbNp8dt67kk7/vwk8AhsMXUglp+v8LhRuXVc2oRvqi3T7GFb5PSNHcHL/uyQJMceqcbqfZkMPEHJq+yZiw5DSQ68zm+l3upEmZQuVr04d6TLKJfMKtCLpxYllwzb834/TpJJpzMfDELPF0VpkSeWk/dScO4uofl5Rap/eCPC8zrDweJzs+Ecmr0YJ77DT5yW/KtvN3ct5Bdq9bdx6n6jkJ2pTPBY83t+P91apTT+L8IPGo6o6CASWN73uFS8u0gw6kUst0bg9iRbvOPoNba2vS64aMhm1c3/XzB+BWo5zOqMe/3dtN14VuTvgrQx7chBS2dYZWBgYGBgYGBgYGBgYGBgYGBgYGBgYGBgYGBgYGBgYGBgYGBgYGBgcB/+Ay4IhqtrfS2SAAAAAElFTkSuQmCC"/>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6632" name="AutoShape 8" descr="data:image/png;base64,iVBORw0KGgoAAAANSUhEUgAAASoAAACpCAMAAACrt4DfAAAAilBMVEX///8AAAD8/PwEBAT5+fkICAj29vbz8/Pv7+/c3Nyenp7q6urFxcU0NDTR0dGurq4aGhrj4+Ompqa8vLyWlpYhISFVVVVJSUmGhoZjY2PPz8/CwsJycnK1tbUUFBR7e3uDg4NBQUFsbGwtLS04ODiYmJhlZWVXV1eOjo5GRkYuLi4+Pj5OTk42NjbNOiEPAAAOuElEQVR4nO1di3qiOhAmMYCIgqhY71i1Vav7/q93MpMEUIFia9A9m//b3W4LNcNkZjK3BMsyMDAwMDAwMDAwMDAwMDAwMDB4MuizCfh70KaGWTVhGFUXhlP1YXhlYGBgUAuUg9HrnxgnpgDIFDfw5suP9WFx8ALfgeXGsKoAbDYYTkmG+Jx0g+jZVL0UhNyw5RH4Y9utFv/C/2khv+zENYKlIMzR7I3cAJlG3gNx15PJfAUAq9zDLaOAV+JL4ljGSQbwVc/jume3CrnFLxCycw2rxAIX9Lmu2XlZaqUSBWrYIr2lYRVo32h1rXat1KqnmHFesWeT+0wwzqr5itgZl8ilSKXosX/dxWLWh1rpqsDvSPi9/yyvKPzpoMKlErU6TpOPUbgMB53PS50kwb9r2tFOtWPJCpsrYX/RbefsUTQ88yupck7+YVsFrFoQ5ZyT3aB9fQcb5M2W/w9LlWUdpD/VInHoKMc9vc4NebDNtHD+PFqfDUoD9JqAV4vIEsy7Fpz2e3rPWqdUvbbAMmsDwgJiFZbcwh8g6ovYeUVWGkl57bwYsyJp0vuBxYophQfwbHRJuXnXOPUvzSmORHqXEcxq4R3odnak3ScaSXE1fnYVas6QECoSR+W5ToouxVu6BOoCOy/a1hMMFitTpyusMUgec0594zCFklWetkfpEvLugRo267pRK+jWug8cTLJrf5s/p21p0/RJ1RjigQ+ncbFy4nGd2yK06B5Y1EoppCB/uE56DyLwBp4IrsZ+0+bdJ6RbofdUStEHUBfgt5X08aszHt+0tK2A1BrgsgEhebOsopxVA6vCUWGM8hXPOXPaPuo8Pb8F9e/rkVRmn84gEG1htnVp0Xpm9lGY8VWtano4cdQBhpJprTofv2MHrJpokSpOaChTZFu3aVsFflCpU2lh5mViWUM+j16V8GW3g7Hicz58KJUpGDfqIiqf1iHnoZjwcacVEkD52ufxu1BMarAKw2pw1rVkYSg36mKB3foiRG+QWyeI2Ko8FOeddJ0tOdZXqCX/yPMjaLsFtUbSbdsjPbRB54rawCqnQqp4mHxog0I5dT9zQLAQoWW+nZ1kVVe4oA2yCjIrfIZKwZ93QzYDcrojWT7lhq00UPwdqMhvEPLFwLx6ncZiZwp1Bc6rtZc6UNd3UPpJzh/coagJPsl9gn6Fpun+TIWKOvz/IWukAYelk0TGZePBLeN1v3YwzyyXf5w2reAhK19iuPsJqudjKn/kNCFZzFXVKG5cinkFGfXTdFH7Iym36qXJvweAExkcpCkcCL/hq6u/kkbpTKXC40lZdMP25JTUD+iAtUTbLIPWpQM5J4g2YZ4P2k0Wg8eSHt1XiRtK2ZHE7dqzxj+EkIW2SWaMcXd9DnpoWXOpEi2IzcSQVBguHcPHSqhIaX6BnVA7ayMixNU3xdRyV8AZl0/KVNba0MsSqwiXOl+LmadUlDhtzqpSjx08mfqsghhtpM9ycFZ4EAvAEJHqCRCVERyT0SXx9UyUaGuBonCp0jh/7inqMetw/ial9StQukEOHV36kWufSJtQ3R5nmwahYtYXURWrYdkCyMZ3xb6iPKjPxjrSPL35u6yWnaUxuoR81o8r6oNCGQZKUTz6LK1YgekPXqeatFTuzYikdf9+1tnchaz+471frvjRSir7tmzZQFa9UFU9ST1BYitWfWasWRNSLwV5J6iYBaHtJb6CBaxaPnzon4J+SUv+FvQU6atMqFzomjhriT6ZNZOheqfMVkHa4x5nQS+6SpK4v5AQ0cs1yBRuhiqipwLCzbaHSrgqsYUMZPp1pKojm5uxdDscY/jKqPKprAPyLtETgnL3V0xTsT0SpfXaeQXdoFspVQeR1uPMWnkyqIF/jsLUe3oS+5CyApyKrzNQwETDwD8COwupsiPJDGc55Gs3agSXLb5KYTVnyrTEhLQjDeWsxB/6IOTt8cP+EO4f7jDbKFSWlRMn8U1HRbRaUhvU2svV91hSOeDj716lsZNa/jtZ2bFbLDVntShutSRhVQmE8OCpkABR/noRcFdwS0pjl7FilZboRpkqLlaH4i6XAefjyyyBfC6j5ICtE7fX0i4cUlmv+/HQPlFi1So4FQQNANaKXyS2qaotgYaouFBLu9pZsgpkp0iqgFWQzXoVZpUD7a7cgaDFDZ2kUnu+nTPZsmhHf8GmGZr1wbV0rIFUtS7awrDfAmwV2LFXlyqYTDdWUtXRMoJIltllHjumsF/HsyoEzCKDSvNUGSsdyRAUK7k3pqCGBa1lRPbBaBj9QRDNhPzfoVJADbYKfLWNYtWfojsiycUX5pQANsYosXr8OQbon3jpElt0B8NzAk4VLSAvgFmyD7CLT1Y2j4/XAfGBmyqxZVPpSbwAZKOQ5AOVh6vQGRyO8eYw2FIi0qTatvjMlBdakMODlqYW9qu9AqBPiDGL+rOw41HkjeVNc8EMFf6Cp6lo5FhbyaqCdYPyJRAruNq6q+8BunfucNoHej3kVGcl7cfWa0cdEQbGmrraKcVGiWLHjY/YxtYAstYx9p2A5/dGPUkt9BjjJmFZEIy/iPTWQ02lSND8XkWexydKrJ6Xi1FmyYrW2RkPI4uhf95Kw1j5tefo2oLDMCYHg1TsuK0FHU+MmWGh5ibKmee3k8PehOHt2QWtlr4ENy4r6eAFiEThzfYa3gCUA55FszyBM7yyVVvHAme4gFU3+6ofBnBD9yK7V0znXhC0eaYb6o62Yrdvdh5NvCg69qGluxQwIhX7HeXRQn1PV/NSJWA18ydqkb7lTO6IGmHgI73Cj7XIuOoi/3tym04wiEXf7cS3PMqrXGrR4T+JbjuB1e3iS7S9knQcmrbsGHgN30iRpqVilYdN4rZuVsVi31gxvRPJqlXDDgOQE7wJG1VxFs1Xjm2xp7G9S9C04eOMyvoW0vbas8bmxZtx4ZGjTY4NSt1aF0KWBFAqtcVpNacGiksg5MVZVh5MOEdF6aIhY8XjO84pd5I5nBcsy7zODfBmLX8QdzS0oV1TZh2xwFxyESIfOY8f2mmR4JwaxEWLXrxYOkv58/4cM3ptrKWcQ9fS0bJ3CYptoeWuWztOaW6sL23QQ7m5kqv9EKhUrJrhWR6UtjtJ6OMWCe0yTy3whCt8ppGUqpbY36KPEJmNckJ1Fg8Oa9vixKe9NEVL4U3V2s3/aAphE1GvglV+nFHuaZNyihvEmOWHV46UsNnJTPl1XZy5zhMcYgs3Z1cELioTi4fjxPqOm8B8VLBeXdkoVMK1K4QObouE9j0n0nrD/q5SBGPFKtgNqzHN5yzPqHBX5rw18MHSqw4XGiZrXdszvwEDs16o+Wgng0X+7E++CM2+PfDkPkCGHEbqjvpqRuTUCNX70JcsuBcUcsZF5MA8YmCR1wgbfOJHTqn4LA+SB1feAXJq7VuaXfC7gKbqRlI4ff57alZzcoXps0dS3w53FwueHAn2tNDvTw1pENzde3cLN+UOpBpk5xaLA2bJ9JF9OUGihrnGDo+B0rMV+gJq2zguG47l3PVWArhxkqO6RS78wV1g3fVx10AjDb/eHvy54o/I+dhoFBuDpAY0C/bKzu9IOMGdwYU5j/9c2pID/U3blZhBp5vcihIoHojYR5N5DEqd9CyCgOAyX//ZVJeMwqdn577nGtn/RZSDPPYWYrdMBrlFEYZZ46bR5mxUeweJExwP8iz9O1wi7jlPc2IEpcBu7qGQacflzx8lOPSF/OSGyJK/G9gvqvvcaP75wUK9peEDT12CnndfhLzQfFBrqqBIcjnfgSW7ci5C2IMvb6cVp7RQ3HghHSj+tT1cXx1HntM9jnVDr+Sg7js5C63zIUMY4F6BgVxj/Lo6yKALTklQC7s/KJYkUAxyhcpeBx8MJ6TENRVMlNeWi2P2y5d8EqvgxNdz/E4BZmmLn+iOgrUqUsv8uPbJT9RJd5KhK4WKvBbRjZ2qDH6Np2GFasNah75FNOws+n31mwWFKcDEsRo5ZgIBU99HvQhFtmJo4a4m1J1BzQNboJEiexh75MvmuLWY/lQTs3t2o7BkQ6ofhfvOYkfyaBW+YuI9dK2yY1ceD8qwADrkI7oy67PyvXTeamefGfWVStiHHOlrkr26pgDx1zg5dJadcLkMJxz791PZrTm+Cd4vmt7Qirpmg0KEavrnsovxjkYp7JkXv76d55aC3LafR0Go83noNt4ej7r2BqNOpX06D1Prck+bsoc6soicdt5zda3htpRV6ZHs2U/IddK3CKsDTG3TL5Vg7/CEn6B/OyJk+3xKya99tikV+byeJ8xyuiJRl1l+wfuRMmalxSdZv7NL/IIMb2AV2K+c/x/Blx14eEa6mONwTWSh7FB/2oSmFZec2UEIVmUpsxqpueuFzzrAWZxFsG1T0RkF6Pt+XxA2vcNfoRQ0+Vh8DfOi31R9qzklvYzJ7ImbUj5hxj4hLJCeHvTuL4USDO7KkS3wgwqA7kYoqk+/QD+BzMHz3g/kpCUopl4kBs23AeSsp3ccgkdFxFe4DIhsBR3WcANK8XXoMmHIn5a2Y+BLfVrydSqgIVIwln8wff4dYVT9DVBoqmttwV4FOK0Cl1JZ+HxeXojTdPkS712EkHYm0kFdJG8uH79dL5k/OGymy+5Q9sRVpiJgG/pyH6+uOJF9Y0tPIbNp8dt67kk7/vwk8AhsMXUglp+v8LhRuXVc2oRvqi3T7GFb5PSNHcHL/uyQJMceqcbqfZkMPEHJq+yZiw5DSQ68zm+l3upEmZQuVr04d6TLKJfMKtCLpxYllwzb834/TpJJpzMfDELPF0VpkSeWk/dScO4uofl5Rap/eCPC8zrDweJzs+Ecmr0YJ77DT5yW/KtvN3ct5Bdq9bdx6n6jkJ2pTPBY83t+P91apTT+L8IPGo6o6CASWN73uFS8u0gw6kUst0bg9iRbvOPoNba2vS64aMhm1c3/XzB+BWo5zOqMe/3dtN14VuTvgrQx7chBS2dYZWBgYGBgYGBgYGBgYGBgYGBgYGBgYGBgYGBgYGBgYGBgYGBgYGBgcB/+Ay4IhqtrfS2SAAAAAElFTkSuQmCC"/>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6634" name="AutoShape 10" descr="data:image/png;base64,iVBORw0KGgoAAAANSUhEUgAAASoAAACpCAMAAACrt4DfAAAAilBMVEX///8AAAD8/PwEBAT5+fkICAj29vbz8/Pv7+/c3Nyenp7q6urFxcU0NDTR0dGurq4aGhrj4+Ompqa8vLyWlpYhISFVVVVJSUmGhoZjY2PPz8/CwsJycnK1tbUUFBR7e3uDg4NBQUFsbGwtLS04ODiYmJhlZWVXV1eOjo5GRkYuLi4+Pj5OTk42NjbNOiEPAAAOuElEQVR4nO1di3qiOhAmMYCIgqhY71i1Vav7/q93MpMEUIFia9A9m//b3W4LNcNkZjK3BMsyMDAwMDAwMDAwMDAwMDAwMDB4MuizCfh70KaGWTVhGFUXhlP1YXhlYGBgUAuUg9HrnxgnpgDIFDfw5suP9WFx8ALfgeXGsKoAbDYYTkmG+Jx0g+jZVL0UhNyw5RH4Y9utFv/C/2khv+zENYKlIMzR7I3cAJlG3gNx15PJfAUAq9zDLaOAV+JL4ljGSQbwVc/jume3CrnFLxCycw2rxAIX9Lmu2XlZaqUSBWrYIr2lYRVo32h1rXat1KqnmHFesWeT+0wwzqr5itgZl8ilSKXosX/dxWLWh1rpqsDvSPi9/yyvKPzpoMKlErU6TpOPUbgMB53PS50kwb9r2tFOtWPJCpsrYX/RbefsUTQ88yupck7+YVsFrFoQ5ZyT3aB9fQcb5M2W/w9LlWUdpD/VInHoKMc9vc4NebDNtHD+PFqfDUoD9JqAV4vIEsy7Fpz2e3rPWqdUvbbAMmsDwgJiFZbcwh8g6ovYeUVWGkl57bwYsyJp0vuBxYophQfwbHRJuXnXOPUvzSmORHqXEcxq4R3odnak3ScaSXE1fnYVas6QECoSR+W5ToouxVu6BOoCOy/a1hMMFitTpyusMUgec0594zCFklWetkfpEvLugRo267pRK+jWug8cTLJrf5s/p21p0/RJ1RjigQ+ncbFy4nGd2yK06B5Y1EoppCB/uE56DyLwBp4IrsZ+0+bdJ6RbofdUStEHUBfgt5X08aszHt+0tK2A1BrgsgEhebOsopxVA6vCUWGM8hXPOXPaPuo8Pb8F9e/rkVRmn84gEG1htnVp0Xpm9lGY8VWtano4cdQBhpJprTofv2MHrJpokSpOaChTZFu3aVsFflCpU2lh5mViWUM+j16V8GW3g7Hicz58KJUpGDfqIiqf1iHnoZjwcacVEkD52ufxu1BMarAKw2pw1rVkYSg36mKB3foiRG+QWyeI2Ko8FOeddJ0tOdZXqCX/yPMjaLsFtUbSbdsjPbRB54rawCqnQqp4mHxog0I5dT9zQLAQoWW+nZ1kVVe4oA2yCjIrfIZKwZ93QzYDcrojWT7lhq00UPwdqMhvEPLFwLx6ncZiZwp1Bc6rtZc6UNd3UPpJzh/coagJPsl9gn6Fpun+TIWKOvz/IWukAYelk0TGZePBLeN1v3YwzyyXf5w2reAhK19iuPsJqudjKn/kNCFZzFXVKG5cinkFGfXTdFH7Iym36qXJvweAExkcpCkcCL/hq6u/kkbpTKXC40lZdMP25JTUD+iAtUTbLIPWpQM5J4g2YZ4P2k0Wg8eSHt1XiRtK2ZHE7dqzxj+EkIW2SWaMcXd9DnpoWXOpEi2IzcSQVBguHcPHSqhIaX6BnVA7ayMixNU3xdRyV8AZl0/KVNba0MsSqwiXOl+LmadUlDhtzqpSjx08mfqsghhtpM9ycFZ4EAvAEJHqCRCVERyT0SXx9UyUaGuBonCp0jh/7inqMetw/ial9StQukEOHV36kWufSJtQ3R5nmwahYtYXURWrYdkCyMZ3xb6iPKjPxjrSPL35u6yWnaUxuoR81o8r6oNCGQZKUTz6LK1YgekPXqeatFTuzYikdf9+1tnchaz+471frvjRSir7tmzZQFa9UFU9ST1BYitWfWasWRNSLwV5J6iYBaHtJb6CBaxaPnzon4J+SUv+FvQU6atMqFzomjhriT6ZNZOheqfMVkHa4x5nQS+6SpK4v5AQ0cs1yBRuhiqipwLCzbaHSrgqsYUMZPp1pKojm5uxdDscY/jKqPKprAPyLtETgnL3V0xTsT0SpfXaeQXdoFspVQeR1uPMWnkyqIF/jsLUe3oS+5CyApyKrzNQwETDwD8COwupsiPJDGc55Gs3agSXLb5KYTVnyrTEhLQjDeWsxB/6IOTt8cP+EO4f7jDbKFSWlRMn8U1HRbRaUhvU2svV91hSOeDj716lsZNa/jtZ2bFbLDVntShutSRhVQmE8OCpkABR/noRcFdwS0pjl7FilZboRpkqLlaH4i6XAefjyyyBfC6j5ICtE7fX0i4cUlmv+/HQPlFi1So4FQQNANaKXyS2qaotgYaouFBLu9pZsgpkp0iqgFWQzXoVZpUD7a7cgaDFDZ2kUnu+nTPZsmhHf8GmGZr1wbV0rIFUtS7awrDfAmwV2LFXlyqYTDdWUtXRMoJIltllHjumsF/HsyoEzCKDSvNUGSsdyRAUK7k3pqCGBa1lRPbBaBj9QRDNhPzfoVJADbYKfLWNYtWfojsiycUX5pQANsYosXr8OQbon3jpElt0B8NzAk4VLSAvgFmyD7CLT1Y2j4/XAfGBmyqxZVPpSbwAZKOQ5AOVh6vQGRyO8eYw2FIi0qTatvjMlBdakMODlqYW9qu9AqBPiDGL+rOw41HkjeVNc8EMFf6Cp6lo5FhbyaqCdYPyJRAruNq6q+8BunfucNoHej3kVGcl7cfWa0cdEQbGmrraKcVGiWLHjY/YxtYAstYx9p2A5/dGPUkt9BjjJmFZEIy/iPTWQ02lSND8XkWexydKrJ6Xi1FmyYrW2RkPI4uhf95Kw1j5tefo2oLDMCYHg1TsuK0FHU+MmWGh5ibKmee3k8PehOHt2QWtlr4ENy4r6eAFiEThzfYa3gCUA55FszyBM7yyVVvHAme4gFU3+6ofBnBD9yK7V0znXhC0eaYb6o62Yrdvdh5NvCg69qGluxQwIhX7HeXRQn1PV/NSJWA18ydqkb7lTO6IGmHgI73Cj7XIuOoi/3tym04wiEXf7cS3PMqrXGrR4T+JbjuB1e3iS7S9knQcmrbsGHgN30iRpqVilYdN4rZuVsVi31gxvRPJqlXDDgOQE7wJG1VxFs1Xjm2xp7G9S9C04eOMyvoW0vbas8bmxZtx4ZGjTY4NSt1aF0KWBFAqtcVpNacGiksg5MVZVh5MOEdF6aIhY8XjO84pd5I5nBcsy7zODfBmLX8QdzS0oV1TZh2xwFxyESIfOY8f2mmR4JwaxEWLXrxYOkv58/4cM3ptrKWcQ9fS0bJ3CYptoeWuWztOaW6sL23QQ7m5kqv9EKhUrJrhWR6UtjtJ6OMWCe0yTy3whCt8ppGUqpbY36KPEJmNckJ1Fg8Oa9vixKe9NEVL4U3V2s3/aAphE1GvglV+nFHuaZNyihvEmOWHV46UsNnJTPl1XZy5zhMcYgs3Z1cELioTi4fjxPqOm8B8VLBeXdkoVMK1K4QObouE9j0n0nrD/q5SBGPFKtgNqzHN5yzPqHBX5rw18MHSqw4XGiZrXdszvwEDs16o+Wgng0X+7E++CM2+PfDkPkCGHEbqjvpqRuTUCNX70JcsuBcUcsZF5MA8YmCR1wgbfOJHTqn4LA+SB1feAXJq7VuaXfC7gKbqRlI4ff57alZzcoXps0dS3w53FwueHAn2tNDvTw1pENzde3cLN+UOpBpk5xaLA2bJ9JF9OUGihrnGDo+B0rMV+gJq2zguG47l3PVWArhxkqO6RS78wV1g3fVx10AjDb/eHvy54o/I+dhoFBuDpAY0C/bKzu9IOMGdwYU5j/9c2pID/U3blZhBp5vcihIoHojYR5N5DEqd9CyCgOAyX//ZVJeMwqdn577nGtn/RZSDPPYWYrdMBrlFEYZZ46bR5mxUeweJExwP8iz9O1wi7jlPc2IEpcBu7qGQacflzx8lOPSF/OSGyJK/G9gvqvvcaP75wUK9peEDT12CnndfhLzQfFBrqqBIcjnfgSW7ci5C2IMvb6cVp7RQ3HghHSj+tT1cXx1HntM9jnVDr+Sg7js5C63zIUMY4F6BgVxj/Lo6yKALTklQC7s/KJYkUAxyhcpeBx8MJ6TENRVMlNeWi2P2y5d8EqvgxNdz/E4BZmmLn+iOgrUqUsv8uPbJT9RJd5KhK4WKvBbRjZ2qDH6Np2GFasNah75FNOws+n31mwWFKcDEsRo5ZgIBU99HvQhFtmJo4a4m1J1BzQNboJEiexh75MvmuLWY/lQTs3t2o7BkQ6ofhfvOYkfyaBW+YuI9dK2yY1ceD8qwADrkI7oy67PyvXTeamefGfWVStiHHOlrkr26pgDx1zg5dJadcLkMJxz791PZrTm+Cd4vmt7Qirpmg0KEavrnsovxjkYp7JkXv76d55aC3LafR0Go83noNt4ej7r2BqNOpX06D1Prck+bsoc6soicdt5zda3htpRV6ZHs2U/IddK3CKsDTG3TL5Vg7/CEn6B/OyJk+3xKya99tikV+byeJ8xyuiJRl1l+wfuRMmalxSdZv7NL/IIMb2AV2K+c/x/Blx14eEa6mONwTWSh7FB/2oSmFZec2UEIVmUpsxqpueuFzzrAWZxFsG1T0RkF6Pt+XxA2vcNfoRQ0+Vh8DfOi31R9qzklvYzJ7ImbUj5hxj4hLJCeHvTuL4USDO7KkS3wgwqA7kYoqk+/QD+BzMHz3g/kpCUopl4kBs23AeSsp3ccgkdFxFe4DIhsBR3WcANK8XXoMmHIn5a2Y+BLfVrydSqgIVIwln8wff4dYVT9DVBoqmttwV4FOK0Cl1JZ+HxeXojTdPkS712EkHYm0kFdJG8uH79dL5k/OGymy+5Q9sRVpiJgG/pyH6+uOJF9Y0tPIbNp8dt67kk7/vwk8AhsMXUglp+v8LhRuXVc2oRvqi3T7GFb5PSNHcHL/uyQJMceqcbqfZkMPEHJq+yZiw5DSQ68zm+l3upEmZQuVr04d6TLKJfMKtCLpxYllwzb834/TpJJpzMfDELPF0VpkSeWk/dScO4uofl5Rap/eCPC8zrDweJzs+Ecmr0YJ77DT5yW/KtvN3ct5Bdq9bdx6n6jkJ2pTPBY83t+P91apTT+L8IPGo6o6CASWN73uFS8u0gw6kUst0bg9iRbvOPoNba2vS64aMhm1c3/XzB+BWo5zOqMe/3dtN14VuTvgrQx7chBS2dYZWBgYGBgYGBgYGBgYGBgYGBgYGBgYGBgYGBgYGBgYGBgYGBgYGBgcB/+Ay4IhqtrfS2SAAAAAElFTkSuQmCC"/>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6636" name="Picture 12" descr="http://i.myegy.to/images/8e3a9a297e0d.200x114.jpeg"/>
          <p:cNvPicPr>
            <a:picLocks noChangeAspect="1" noChangeArrowheads="1"/>
          </p:cNvPicPr>
          <p:nvPr/>
        </p:nvPicPr>
        <p:blipFill>
          <a:blip r:embed="rId2"/>
          <a:srcRect/>
          <a:stretch>
            <a:fillRect/>
          </a:stretch>
        </p:blipFill>
        <p:spPr bwMode="auto">
          <a:xfrm rot="19938024">
            <a:off x="1640303" y="1298998"/>
            <a:ext cx="4714908" cy="2687498"/>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OM" dirty="0" smtClean="0"/>
              <a:t>مقدمة</a:t>
            </a:r>
            <a:endParaRPr lang="en-US" dirty="0"/>
          </a:p>
        </p:txBody>
      </p:sp>
      <p:sp>
        <p:nvSpPr>
          <p:cNvPr id="3" name="Content Placeholder 2"/>
          <p:cNvSpPr>
            <a:spLocks noGrp="1"/>
          </p:cNvSpPr>
          <p:nvPr>
            <p:ph idx="1"/>
          </p:nvPr>
        </p:nvSpPr>
        <p:spPr/>
        <p:txBody>
          <a:bodyPr/>
          <a:lstStyle/>
          <a:p>
            <a:r>
              <a:rPr lang="ar-OM" dirty="0" smtClean="0"/>
              <a:t>إن </a:t>
            </a:r>
            <a:r>
              <a:rPr lang="ar-SA" dirty="0" smtClean="0"/>
              <a:t>توجيه </a:t>
            </a:r>
            <a:r>
              <a:rPr lang="ar-SA" dirty="0" smtClean="0"/>
              <a:t>طلبة الجامعة وتشجيعهم نحو العمل </a:t>
            </a:r>
            <a:r>
              <a:rPr lang="ar-SA" dirty="0" smtClean="0"/>
              <a:t>الريادي</a:t>
            </a:r>
            <a:r>
              <a:rPr lang="ar-OM" dirty="0" smtClean="0"/>
              <a:t> يؤدي إلى:</a:t>
            </a:r>
            <a:endParaRPr lang="ar-OM" dirty="0" smtClean="0"/>
          </a:p>
          <a:p>
            <a:pPr lvl="1"/>
            <a:r>
              <a:rPr lang="ar-OM" dirty="0" smtClean="0"/>
              <a:t>ن</a:t>
            </a:r>
            <a:r>
              <a:rPr lang="ar-SA" dirty="0" err="1" smtClean="0"/>
              <a:t>تائج</a:t>
            </a:r>
            <a:r>
              <a:rPr lang="ar-SA" dirty="0" smtClean="0"/>
              <a:t> ومكتسبات وآثار على التنمية المجتمعية الشاملة</a:t>
            </a:r>
            <a:endParaRPr lang="ar-OM" dirty="0" smtClean="0"/>
          </a:p>
          <a:p>
            <a:pPr lvl="1"/>
            <a:r>
              <a:rPr lang="ar-SA" dirty="0" smtClean="0"/>
              <a:t>إيجاد شريحة كبيرة من طلبة الجامعات الرياديين في جميع المجالات، والتخصصات</a:t>
            </a:r>
            <a:endParaRPr lang="ar-OM" dirty="0" smtClean="0"/>
          </a:p>
          <a:p>
            <a:pPr lvl="1"/>
            <a:r>
              <a:rPr lang="ar-OM" dirty="0" smtClean="0"/>
              <a:t>نشر </a:t>
            </a:r>
            <a:r>
              <a:rPr lang="ar-SA" dirty="0" smtClean="0"/>
              <a:t>ثقافة قوامها الإبداع والابتكار والإنجاز </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OM" dirty="0" smtClean="0"/>
              <a:t>مفهوم </a:t>
            </a:r>
            <a:r>
              <a:rPr lang="ar-OM" dirty="0" err="1" smtClean="0"/>
              <a:t>الريادة</a:t>
            </a:r>
            <a:r>
              <a:rPr lang="ar-OM" dirty="0" smtClean="0"/>
              <a:t> واتخاذ القرار المهني</a:t>
            </a:r>
            <a:endParaRPr lang="en-US" dirty="0"/>
          </a:p>
        </p:txBody>
      </p:sp>
      <p:sp>
        <p:nvSpPr>
          <p:cNvPr id="3" name="Content Placeholder 2"/>
          <p:cNvSpPr>
            <a:spLocks noGrp="1"/>
          </p:cNvSpPr>
          <p:nvPr>
            <p:ph idx="1"/>
          </p:nvPr>
        </p:nvSpPr>
        <p:spPr/>
        <p:txBody>
          <a:bodyPr>
            <a:normAutofit fontScale="85000" lnSpcReduction="10000"/>
          </a:bodyPr>
          <a:lstStyle/>
          <a:p>
            <a:r>
              <a:rPr lang="ar-OM" dirty="0" smtClean="0"/>
              <a:t>ما يمتلكه الفرد من سمات شخصية يتميز بالثقة العالية والرغبة في النمو ويمتلك القدرة على البحث عن أفضل الفرص خاصة تلك التي تتميز بالتحدي واتخاذ القرارات بشأنها.</a:t>
            </a:r>
          </a:p>
          <a:p>
            <a:r>
              <a:rPr lang="ar-SA" dirty="0" smtClean="0"/>
              <a:t>اتخاذ القرار يرتبط بعوامل عديدة تجمع بين المؤثرات النفسية والمعرفية والعقلية والاجتماعية والجسمية </a:t>
            </a:r>
            <a:endParaRPr lang="ar-OM" dirty="0" smtClean="0"/>
          </a:p>
          <a:p>
            <a:r>
              <a:rPr lang="ar-OM" dirty="0" smtClean="0"/>
              <a:t>النظريات: </a:t>
            </a:r>
          </a:p>
          <a:p>
            <a:pPr lvl="2"/>
            <a:r>
              <a:rPr lang="ar-SA" dirty="0" smtClean="0"/>
              <a:t> نظرية آن رو</a:t>
            </a:r>
            <a:r>
              <a:rPr lang="ar-OM" dirty="0" smtClean="0"/>
              <a:t>- </a:t>
            </a:r>
            <a:r>
              <a:rPr lang="ar-SA" dirty="0" smtClean="0"/>
              <a:t>النزعة الفطرية والخبرات </a:t>
            </a:r>
            <a:endParaRPr lang="en-US" dirty="0" smtClean="0"/>
          </a:p>
          <a:p>
            <a:pPr lvl="2"/>
            <a:r>
              <a:rPr lang="ar-SA" dirty="0" smtClean="0"/>
              <a:t>نظرية </a:t>
            </a:r>
            <a:r>
              <a:rPr lang="ar-SA" dirty="0" err="1" smtClean="0"/>
              <a:t>الانماط</a:t>
            </a:r>
            <a:r>
              <a:rPr lang="ar-SA" dirty="0" smtClean="0"/>
              <a:t> المهنية لجون </a:t>
            </a:r>
            <a:r>
              <a:rPr lang="ar-SA" dirty="0" err="1" smtClean="0"/>
              <a:t>هولاند</a:t>
            </a:r>
            <a:r>
              <a:rPr lang="ar-SA" dirty="0" smtClean="0"/>
              <a:t> </a:t>
            </a:r>
            <a:endParaRPr lang="ar-OM" dirty="0" smtClean="0"/>
          </a:p>
          <a:p>
            <a:pPr lvl="2"/>
            <a:r>
              <a:rPr lang="ar-SA" dirty="0" smtClean="0"/>
              <a:t>نظرية </a:t>
            </a:r>
            <a:r>
              <a:rPr lang="ar-SA" dirty="0" err="1" smtClean="0"/>
              <a:t>جيلات</a:t>
            </a:r>
            <a:r>
              <a:rPr lang="ar-OM" dirty="0" smtClean="0"/>
              <a:t>-</a:t>
            </a:r>
            <a:r>
              <a:rPr lang="ar-SA" dirty="0" smtClean="0"/>
              <a:t> اتخاذ القرار  المهني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dirty="0" smtClean="0"/>
              <a:t>التعريف </a:t>
            </a:r>
            <a:r>
              <a:rPr lang="ar-SA" dirty="0" smtClean="0"/>
              <a:t>الإجرائي</a:t>
            </a:r>
            <a:r>
              <a:rPr lang="ar-OM" dirty="0" smtClean="0"/>
              <a:t> للريادة</a:t>
            </a:r>
            <a:endParaRPr lang="en-US" dirty="0"/>
          </a:p>
        </p:txBody>
      </p:sp>
      <p:sp>
        <p:nvSpPr>
          <p:cNvPr id="3" name="Content Placeholder 2"/>
          <p:cNvSpPr>
            <a:spLocks noGrp="1"/>
          </p:cNvSpPr>
          <p:nvPr>
            <p:ph idx="1"/>
          </p:nvPr>
        </p:nvSpPr>
        <p:spPr/>
        <p:txBody>
          <a:bodyPr>
            <a:normAutofit fontScale="92500" lnSpcReduction="10000"/>
          </a:bodyPr>
          <a:lstStyle/>
          <a:p>
            <a:r>
              <a:rPr lang="ar-SA" dirty="0" smtClean="0"/>
              <a:t>" </a:t>
            </a:r>
            <a:r>
              <a:rPr lang="ar-SA" u="sng" dirty="0" smtClean="0"/>
              <a:t>السمات</a:t>
            </a:r>
            <a:r>
              <a:rPr lang="ar-SA" dirty="0" smtClean="0"/>
              <a:t> التي يمتلكها الأفراد الذين يتمتعون بقدرات ذاتية مميزة ولديهم ثقة عالية بالنفس والرغبة الشديدة في الإنجاز والنمو والإصرار والمواظبة على ذلك، إضافة إلى الإبداع والابتكار وحب الاستقلالية كما ولديهم القدرة على البحث عن الفرص والاستعداد للمخاطرة المدروسة والقدرة على الإتيان بشيء جديد والانتباه  للفرص حين لا يراه الآخرون إلا الفوضى والتناقضات. </a:t>
            </a:r>
            <a:r>
              <a:rPr lang="ar-SA" sz="1600" dirty="0" smtClean="0"/>
              <a:t>مثلا: استثمار إحدى غرف المنزل ليكون مشغلا لتدريب ربات البيوت على أعمال حرفية تساعد في الحصول على دخل</a:t>
            </a:r>
            <a:r>
              <a:rPr lang="ar-SA" dirty="0" smtClean="0"/>
              <a:t>".</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OM" dirty="0" smtClean="0"/>
              <a:t>أسئلة الدراسة</a:t>
            </a:r>
            <a:endParaRPr lang="en-US" dirty="0"/>
          </a:p>
        </p:txBody>
      </p:sp>
      <p:sp>
        <p:nvSpPr>
          <p:cNvPr id="3" name="Content Placeholder 2"/>
          <p:cNvSpPr>
            <a:spLocks noGrp="1"/>
          </p:cNvSpPr>
          <p:nvPr>
            <p:ph idx="1"/>
          </p:nvPr>
        </p:nvSpPr>
        <p:spPr/>
        <p:txBody>
          <a:bodyPr>
            <a:normAutofit/>
          </a:bodyPr>
          <a:lstStyle/>
          <a:p>
            <a:pPr marL="742950" lvl="0" indent="-742950">
              <a:buFont typeface="+mj-lt"/>
              <a:buAutoNum type="arabicPeriod"/>
            </a:pPr>
            <a:r>
              <a:rPr lang="ar-OM" sz="3600" dirty="0" smtClean="0"/>
              <a:t>ما العلاقة بين </a:t>
            </a:r>
            <a:r>
              <a:rPr lang="ar-OM" sz="3600" dirty="0" err="1" smtClean="0"/>
              <a:t>الريادة</a:t>
            </a:r>
            <a:r>
              <a:rPr lang="ar-OM" sz="3600" dirty="0" smtClean="0"/>
              <a:t> وعملية اتخاذ القرار  المهني للطلبة حسب ما ورد في </a:t>
            </a:r>
            <a:r>
              <a:rPr lang="ar-OM" sz="3600" dirty="0" smtClean="0"/>
              <a:t>الأدب </a:t>
            </a:r>
            <a:r>
              <a:rPr lang="ar-OM" sz="3600" dirty="0" smtClean="0"/>
              <a:t>النظري والدراسات السابقة</a:t>
            </a:r>
            <a:r>
              <a:rPr lang="ar-OM" sz="3600" dirty="0" smtClean="0"/>
              <a:t>؟</a:t>
            </a:r>
          </a:p>
          <a:p>
            <a:pPr marL="742950" lvl="0" indent="-742950">
              <a:buFont typeface="+mj-lt"/>
              <a:buAutoNum type="arabicPeriod"/>
            </a:pPr>
            <a:endParaRPr lang="en-US" sz="3600" dirty="0" smtClean="0"/>
          </a:p>
          <a:p>
            <a:pPr marL="742950" lvl="0" indent="-742950">
              <a:buFont typeface="+mj-lt"/>
              <a:buAutoNum type="arabicPeriod"/>
            </a:pPr>
            <a:r>
              <a:rPr lang="ar-SA" sz="3600" dirty="0" smtClean="0"/>
              <a:t>ما درجة امتلاك طلبة جامعة السلطان قابوس لمهارات </a:t>
            </a:r>
            <a:r>
              <a:rPr lang="ar-SA" sz="3600" dirty="0" smtClean="0"/>
              <a:t>الأعمال </a:t>
            </a:r>
            <a:r>
              <a:rPr lang="ar-SA" sz="3600" dirty="0" smtClean="0"/>
              <a:t>الريادية من وجهة نظرهم؟ </a:t>
            </a:r>
            <a:endParaRPr lang="en-US" sz="3600" dirty="0" smtClean="0"/>
          </a:p>
        </p:txBody>
      </p:sp>
      <p:sp>
        <p:nvSpPr>
          <p:cNvPr id="5122" name="AutoShape 2" descr="data:image/jpeg;base64,/9j/4AAQSkZJRgABAQAAAQABAAD/2wCEAAkGBxQQEhUUEhQVFBUVFBQUEBQWFBUUFRcUFhQWFxcUFRcYHCggGBolGxQUITEiJSkrLi4uFx8zODMsNygtLisBCgoKDg0OGhAQGCwkICQtNzc3LCssLC03LCwxMCwuLC4sNywsLSstLCwwLC0tNywrLCwsLCwsLCssLCssLCwsK//AABEIAMIBAwMBIgACEQEDEQH/xAAcAAABBQEBAQAAAAAAAAAAAAAAAQIEBQYDBwj/xAA/EAABAwIEAwUFBgUDBQEBAAABAAIDBBEFEiExBkFREyJhcYEHMpGhsRQjQlJiwXKCktHwM1PxJENzsuE0Ff/EABoBAQACAwEAAAAAAAAAAAAAAAABAwIEBQb/xAAnEQEAAgIBAwMDBQAAAAAAAAAAAQIDEQQSITEFQVEVYZETFCJxof/aAAwDAQACEQMRAD8A9xQhCAQhCAQhCAQhCAQhCAQhCAQhCAQhCAQhCAQhCAQhCAQhCAQhCAQhCAQkusRxd7T6Kgu0O+0TAaRREGx/W/ZqDb3QHA7FfLnF3tLrcQu0v7GI/wDaiJFx0e/d3yC0HsN4wfDUiikcTDMT2IJJySgXs3o1wG3UIPoRCEIBCEIBCEIBCEIGSSBou4gAbk6JsM7Xi7XBw8CkqYmvbZwBG9j1Gqr8Ei96QkXkOw0aADYILZCg1GLRRnK52vMAXt5ru2RsrO6btcCLgoOjZQdiDbexBT1Q0VH/ANRdgyMiGXxeSNz13V6XWQKhRJcSibvI34g/RcDjkH+4PmgskKDHi0LtpG+pt9VMY8HYg+IN0DkKFijHFuj+zaNXnnlG9jyULhuV7g8uJLMx7Iu3y3O/yQXSFxqqlsTczjYKBS49G94Zq0n3cwte+yC1QolbiDIffOp5DUpaKvZMCWG9txzCCUhUmNVs0eZzcrWNGhOpeeTQrDDKgyRNc4WJGqCWhIVi+K/aZRUF25xPMNOyiIcQej3bM9UG0usVxb7TaKguzN28w/7URBsejnbNXi3FvtOra+7c3YRG/wB1CSCR0fJu70ssOXINtxb7Ta2vu3P2EJuOyiJFx0e/c/JYjMkGum5OwG58luOGPZhV1YEk/wD0kJ/HK09o4fojOvqbIMONdtSdAPHoOq9O9l/s4rJKmnq5WGCGKVkoz3bI/KQRlZuAdNSvUuBuCsOov9AdtMB3pZQHP/lFrNHktygSyEqEAkVZieMNhOUDM7e3IearxxE8amPu9dR80EnETPJKI2ZmM/PY2PXVRjVyU07Y3P7Rrst77jMcvodFbU+INljc5m4B7p3BtzVVw9Q5yZpNXZtLkHW17/NBo0i5PqmDdzR6hPbIHaggjqDdBX4nirYTltmd0+ijQ44A4NkjMd9j4dVOlw6PP2pHeGt76ac7LOV0jqyYBg7rQQD4E6uPggtMTbHTMc5rbuluBc5hqPoumCUv2eE9qbX7xudtProueOtLYm3cG5CLaXLrDYBMp6GSpIfPcM/BGNNOpQNNeXucKWO5J70h0F+q6twV0ms8rj1a3QfFR+KOKIMNjtoZCPu4m7nxPQeK8lxvjOqqyc0hYzlGzuj1O59VVfNWrf4vp2XkfyjtHzL2F8VDB774geeeQX+ZRFidAdBLT/1MXz7LiDW7m5+JXE44Rs34lU/uJ+HQ+j4483n8PpUUFPILhrHDq231C4OwFrdYnvjPg64+BXz7hnGc8DgY9PIkL0fhr2uxPsyrYYzt2re83zcNwraZonz2aWf03Jj717w2dY+oYxzZAJGEWztHeHiW81PwiUGNoY4ODQBtY+o5KTR1bJmB8bmvY4Xa5pBBHmFCrsL17SE5JPD3XeDh+6uc3wm1MDXizwHAa6rN4fSmpqO1Iysis1gtbRvut/cq2oa8y5mO7krRZzT9W9U7DsOfCHAPzXN9Qg545kiHbFmZ4IDL3tflceGqjcKYeYmF7t5NQPAm9/DU7KdiVDJM0Nz5e8DcDz/usxxH7Q6TDW9m+QTTMAaYotXAgW7591m3NBocZpzK+LuOLWuJdqAOW999lR8U+0mioLsz9rK3TsorEjwc7Zv1XjHFntRra67Q/wCzxa/dxEgkfrfufSywrpEG54s9qFbXXbnEERvaOK4JH633u70sFhS/pomX+e3j5Ld8Ieyutr7Pe37NDoe0lFnOH6GbnzNhrzQYXw5nYc/RbvhH2VVtfZ72/ZoTs+QWc4fpj39TZe2cIezaiw2zmM7WXnNLZzv5Rs0eStMbxQsdkabWGp8eiCs4R9m9FhtnMZ2svOaWznX/AEi1mjyCvcbgjLC+TNZo0ANr35eqy9Ti00T2BznjOMzNbi1yBf1Cv5pJKmnGVrcxOt7W0O9iggcJ0LjI+Y6NJNhy15DwWsUDDGOZG1rmgEDXLYD0spod4IHITboQU82Ah0mcvuC7MW2+V07iCsbHGWaFzwQ1v7noFcLH1lK6WqIcDYvtf9Pgg6cNU7nF52aW5Set+iWtj+yN7Njj3+8dvLl5LTQQNY0NaLAbJz4w7cA+Yugy+G4MZm53OsDtzJsopldSzOa13u2v0IIuLhaLF64U7BlAzHRg5DxWbw6hfUPJNzc3kefog1b6hroyeTmHTzCo+G6tjGyEjLax1N9PgFom07QALaAWCqMRiEsrYGgAe/MR05N9f7ICggNS/t5B3R/osO1vzELtxRjTaGnfM7UgWY38zzoGqza2wAGgG3kvIvbRihdNFTg6MZ2jx+pxIHwAPxWGS3TXba4eD9fNFJ8MHiWIyVMjpZXZnuNyengOgCq6mqOzfUp1TJYeJUJc+I33l620xEdNSJCVpeCOEpMTmyNuyJus0vQcmj9RXumB8EUVI0BkDHOG73jO8nrc/srqYps53J5+PDOvMvmZi6hez+2TB4WQxTNjaDn7N1mgXBaSNudwvHJY8p6jksb06ZW8bk1zV3rTT8BcYyYdMASXQOP30e9r/jaORHzX0TTTtka17CHNc0OaRsQRcFfJi999jeImbD2scbmF7ox/De7R8Db0V2C876Zc/wBU49YiMsefdp8Zw8vAkj0lZq09RzaV1wvERNHm0BGkgOlnfsp6x/E8LqeTtI9GyXzaXGceHUjX4rZcRfVmLNYNCPM7eg3K+cfalg7IZ3VEWbLPI98oP+69xcSOjSSdF61SQTVR7jSerjsPU/QLpxH7OGVdM5kkxY8lrmvAGRpBvsdT8UHzPf47ALdcI+yutr7Pe37NCde0kFnEfoZv6my9f4T4Fw3DbOA7WX/elGaxH5BazfQLbwV8b9GvaT0BF0GV4Q9mlDh1nNZ2s1heaWzjcfkbsz0C2dkIugVRMQcxjHPe0EAX1A1PIKQZAqriKoaISHXIJAsDY/GyDKthfVTXIudA0DZrRt5ALdUVMImBg2A/5KouFHMu8gEEAA3II1udNPBWmMzubGcgJJ001sEDp8UY023tv0XBvEEN7EkeNtFmnhz3BgB1IHqVT1NQ5lQYwQ5oeW3A+aD1COQOAIIIOxSLCR1b2gAOIA2Qg275COSzdThsrqjtWtA7wduL6LV2RlQRI5HncLsHFPc1cnxlBRcVlvcJJHvCwaXX26Kx4eLexblO9ydLG9+fyUfFMKfNbvAWvyvuu2G4c6JuXNfW6C0e6wv01+CqOHRnD5jvI82/hGgXXG3FlPIf0lo/m0/dSMJiywxj9A+YQSl5P7TODamad1TE0StLWgsae+3KLaA+8PJesoIWN69UaX8fkWwX66vkuu7ry12hboQdCPMclGLh1X1rJh8TtXRsceZLGn9lGkwGmd71PCfONh/ZUft/u6n1ePen+qT2Y4MKSghBFnyDtZet36gHybYei1hKaxgaABsNAPDwWA9pPHYpGmnpzedw7zhqIwev6rbK/cUq5cVvnyTrzLOe2niFsr2UsZv2RzzW2DyO62/Wxv6ry57rrpK8uJc4kkkkkm5JPNcbrTvffd6Hi4Ix1iI9ihe3+w2nLaOR52fMcv8AK0ArxehpHzyMijGZ73BrB4lfTXCuDiipYoBrkb3j1edXO9SSs+PG521/VcsRjinvMrZVnENL2sDxzAzt826/3HqrNNeLgjqLLbefQMDqA+njcLAZbHzGhVBimL5iTfuj3R/nNTeEReGSM7Ne5vpt+ybU8Jh3uyEDoQD80GepaWWqeQ3W2pubNAVVDV3cW6hzSfDY66hbWeZmGwFtw6R1y3S1z1PgFgaaIlxeedz6lB6XwviBmi72rmHKTzPQlXFlQcG0hZCXEWzm48hoCrivlLI3OaCSGkgDU3QV2JYoGnKzUjc8gqGtxHNoRm89lAdMdb3vzvupuF0DXskkkNmMabcrusf/AIgbSYmYzoxludhb5rWYbUNmZmbcciOYPReUYZUv7QAuLgd7m/Jeg8IE/edO78dUDuKMR7JuRnvuGpsLtb4eJWWw3Dy54AF3E6f3VrxEwdu5xezUgAZwCLaWN9ldcMUWRrnOAuSA0gg923UIJ1LhUbGBpaCQNSeZQp6EAo9TWNj336c0tZUCNhceW3nyWHxCvc8nU/qPU/2QXtVxEG7EeQ1PxVfJxQ4bX+SqKamfK7KxuY/TxPRWzeEZCNXsHhqUHam4vAP3jTbqN1p6SqbK0OYQ4HmF5rjOGvp3Br7ai7SNiNknD+MupZRqezcQJG8v4h4oN1xV/wDmd5t+qs6b3G/wj6Kv4iZmppLa2bm+Gv0UjCJc8MZ6sH0QTEIQgEiVIgyHtG4s/wD58FmEdvICIh+Uc3ny+q8BqJi4l7yS4klzjqSTzPitN7R8RNRiExuS2N3ZM6WaLG3811jqh9zbotLJfcvScLjRjxxPvJHPunMaSQALkkAAakk6WsmBe0ey3gERBtXVNvI4XgjI9wHZ7h+Y/K6xpSbyvz8iuCm5TvZdwP8AY2ioqG/fvHdbv2bDy/iPNeiBFkq3a1isah5nNltlvNrBIUXXGsmyMc48mk/ALJUouDt5zy7U2+LlopHhoJOwBJ8gs/wUy0BcfxvLlc1729m/Ne2U3tva3JB5viNQ6eQvfzOg6DkArThvBe3dnf8A6bT/AFHoqSSeLtMoMgZ+d0e3o0lejYDE1kDA1wcN8w0BuSdigsWtA0Gw0CVIClQcpYGO1c1p8wCsBxRi4kJhhAbGDrlFsx9OS2PElQY6eQg2JGUHzNl51TM18kD8NocutruOgHmt5hdGYI7W7x1d59FF4Xw0W7VwuT7ngOvmtFZBha/D5S9xyE5iTpY/FXmBB8UeUtt3iVelgSdkEHATFC79mEiCDxBE50Jyi5BBsN1jfsEv+2/+kr0RIgqeGqLs4rkWc43dca25BWrnAAkmwGpKVYnifGDKTGw2jHvH8xvr6IK3inExUzAs9xgLWnqSbk/T4KiewkgDcmw8ypTmrTcI4BmcJ5RoNY2nmfzHwQa2OC8QY7X7sMd/TYqq4VmIY+F3vRPI/lOoPxzK9Waxi9LUsqB7j+7KP3+h9Cg0yE2N4cAQbg6g+CW6BUiLpLoPmTHdame+/bSf+5VAdz5r2HjTD8Klc8tnEM+Z2fI0vaX31zNtv4heexYLT5rPqza+pZA51h17zgtK1J29Ph5VJpG9x/cS6+zqgbUYjTxvALcznuB2IYwvt8WhfSwXmns+4KpYZmVUFW6ctDgG2a0d9pabt3B1XpQctjDXVXH9QzRlybr4iD0JmZGZWtA5Z7jOsyxCNvvSuy/y81eyzBoJOgAuVjsNf9uqjMb9lH/pg89dP88ES0OHQ9lExnRov5kXPzK4Yq9zo3taLkghWVk0sQecuopQbFjvgtbhEz2xMaRawsrYwhMMQRBrJz1XdtQuJiTHRlBG4jxHJD7rXXIbZ4u34LDUUzxIS5kZZ+UFzLeW9lrMYw50zQAbWNx5qmiwKYaaed0G3wt7eyZlGUZbgXvb15qYHhUNGxzWhp5ABTYwUFkClURl12DkHVCbdCByFEZiEZ/Fbz0UkPBFwb+SCPijy2KQjcNNvgvN5V6TWEFjwdspvbpbl8F5HVY1G0kd4npl/ug1fC+DiYmR+rGmwH5nb6+Gy217LN8GVLXUwLTu5xI2LTpofhf1V0ZVEiQ56i10LZWOY7Yj4dCgypC9GSiwjEjSP+zznu3+6fyF9m+XRagyKlxSgZOwtd6HoqOnxSWiPZzgvj/BINSB0PUeKJiGzMqaZlTUuLxzNzRvD29QefQ9EyfEg3mo2yirw7ih1qyo/wDNJ/7FZ91S6+/0VzxW8iqmcQQHyOc0nYgm+6z7nLStvb1GOKzSJ+zaeymocMTh7xsWy3FzY/dOOvVe+duvnD2fVfZ10Tt7CT5xuH7r2mHFXO2C2MM9nI9RrH6sTHw1HbI7ayzzsSyglxAsLny6+CqZ8TlqzkhuGfif/b+/1VrmzCdjmKOqn/Z4b2v967b0/wA5K8w2mbDGGN2A1PUqtwuiZTts3f8AEeqsRKpQmiRLmUMSJ4eiEoFLdcA5PBRB6SyAVyqZxG259PNSG1EoZvvyCgPqS7w8lFfMXG5OqR0gAuUQ7E+KaMRyfi9N1Vz1Bd4DouKDSQY8zZwI8Qranma8XaQR4fusIpuFVphkB/CTZw8EG0uhKEIMX9v/AE/P/wCLtT1+U3abeBVYkQayKvEjTfQ2OYeiwMjADsL89Fbwy2Ou37KS/AWuN7mx1QRsBxARtc083XHw/wCFdx1mZRabB2s2CmNpwES6CZBmXNxso8kp5KBIdUqPUTteLOAIPVRZS4qDNA88yidqzEcBZnMkEjon9WmxPnyd6qA7EaqLR7I6gdQ7s3/uFY1GESP/ABOVbNwc+Td7vimmUXkSY5TuFp6SZvXuCQfEKPHX4Y3aBwP/AID+6kQ8BSg6VErfAFT2cDSc6qY/0/2WPSzjNMfP5QmcQwt/0KWZ3TuiMfEqPU8RTu0PY0w8Xdo//PRWx9n7Xe9NM7r33AfJPh9nsDNQL+JuSp6UTln4VtHPG+3azGS2uu1+tv8AlaKkxJgFm2ASQcKsbsFNiwYDYKVfUfFWA81LjnHVcmYdZdm0hRG0hjwu7CojISF2a0obSgU8FR2hPAQdw5UmMVV35eTfqVbWVRX4Y4kuac19SOfp1UoRGuUaolzHwCHOIuDoei4oJNBSGV1tgNXO6BZrEqhxc4Ncctzl1tpffRaSvrRFF2TPeeLynpf8Ky8w1QScIqXZspJIO1+RVuqvC4Nb9FeUNOZJGt6nXyG6DaUzu42/5R9EIAQgpcbw6JkbpPcyi+mx8LLOtNxdHFGNmc5GaMB/qPUrnTNs1o6BB0WkwR+aLXkSPp/dZtanh+C0Vz+Ik+m37IJBjTHRKd2aOzQVrqdM+yq0LAmliCu+xhL9lCnliOzQQRAOieIh0Uvs0ZESidn4J2VSciAxBGLUmRS8iMqCKGJwapGRGRBwDE4MXbIgNRDn2aBGutkqDmI0ZF0Qg55EuROulugjzUbH+80HzCq8aljgZZjW53baDQfmV5dYbEagyvc48zp4AbBBWyarkyDMfqpjmLrGwBAsbLCwWswHDuzbmd7zvkFAwDDM1pHjQe4Ovj5LShAZUJUiDzKlpfxO9B+6moXeipHTOyt9TyA6oOuF0JmfbXKNXnw6LZtYAABoBoFyoqRsLQ1vqeZPVdiUBZIi6RAISosgQIslsiyBtktkpCUIGkJLJ9kIGWRZPsiyBtklk8pLIGosnWSEIGoSpEAUl0EppKBSUl00lMLkDa6S0bz+l1vgsQCtjXVQjjc617DbkfBee4ljeWU5osjT+W59fFBZtUvDabtZGt5H3vIbqobiUWUHONduvwWr4eo7feBzXAiwym+/VBoWAAWGw2TwuTXJ7SgdZCMyEGDpoDI4Nbuf8utlQUjYW5W/zHmT1We4bH3jv4dPitHmQdbouuWZKCg6XShMBTggchIEoCBUtkoQgSyWyVCBLIslSoEskIS2QgahOSIGkJLJ9khCBhCQhOSFAwhMK6EJpCDi5cnLu4Li8IKnHJrRkdSPqszLG14s4XC1GJ0vaNsfRZyop3RnXbkUFezB4wbrU8LsDM9tBpp8VSByucEuGnS1z+yDSNeurXKvZIV1bKgnhCiiVCDOcNH7538H7haQpUIECeEIQPCcEIQKlCEIOgSlCEChBQhAiVCECFCEIFKRCEAkSIQDkiEIGlNKEIGOXF6EIOEih1DAQbgH0QhBXQxNF7Ab9Ap0SEIJIXRqEIOgSoQg/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124" name="Picture 4" descr="https://encrypted-tbn1.gstatic.com/images?q=tbn:ANd9GcQIULpgBdDXdteRsIsb-rKjQ5Ag2q9GJvVfFYo_Z7MChzabeG8C"/>
          <p:cNvPicPr>
            <a:picLocks noChangeAspect="1" noChangeArrowheads="1"/>
          </p:cNvPicPr>
          <p:nvPr/>
        </p:nvPicPr>
        <p:blipFill>
          <a:blip r:embed="rId2"/>
          <a:srcRect/>
          <a:stretch>
            <a:fillRect/>
          </a:stretch>
        </p:blipFill>
        <p:spPr bwMode="auto">
          <a:xfrm>
            <a:off x="0" y="4143380"/>
            <a:ext cx="1857356" cy="1985745"/>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b="1" dirty="0" smtClean="0"/>
              <a:t>مجتمع الدراسة </a:t>
            </a:r>
            <a:r>
              <a:rPr lang="ar-SA" b="1" dirty="0" smtClean="0"/>
              <a:t>وعينتها</a:t>
            </a:r>
            <a:endParaRPr lang="en-US" dirty="0"/>
          </a:p>
        </p:txBody>
      </p:sp>
      <p:pic>
        <p:nvPicPr>
          <p:cNvPr id="2050" name="Chart 5"/>
          <p:cNvPicPr>
            <a:picLocks noChangeArrowheads="1"/>
          </p:cNvPicPr>
          <p:nvPr/>
        </p:nvPicPr>
        <p:blipFill>
          <a:blip r:embed="rId2"/>
          <a:srcRect l="2402" r="3952" b="3805"/>
          <a:stretch>
            <a:fillRect/>
          </a:stretch>
        </p:blipFill>
        <p:spPr bwMode="auto">
          <a:xfrm>
            <a:off x="0" y="1428736"/>
            <a:ext cx="8358214" cy="5214974"/>
          </a:xfrm>
          <a:prstGeom prst="rect">
            <a:avLst/>
          </a:prstGeom>
          <a:noFill/>
        </p:spPr>
      </p:pic>
      <p:sp>
        <p:nvSpPr>
          <p:cNvPr id="205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 name="Content Placeholder 2"/>
          <p:cNvSpPr>
            <a:spLocks noGrp="1"/>
          </p:cNvSpPr>
          <p:nvPr>
            <p:ph idx="1"/>
          </p:nvPr>
        </p:nvSpPr>
        <p:spPr>
          <a:xfrm>
            <a:off x="5286380" y="1428736"/>
            <a:ext cx="3857620" cy="2571768"/>
          </a:xfrm>
        </p:spPr>
        <p:txBody>
          <a:bodyPr>
            <a:noAutofit/>
          </a:bodyPr>
          <a:lstStyle/>
          <a:p>
            <a:r>
              <a:rPr lang="ar-OM" sz="2400" b="1" u="sng" dirty="0" err="1" smtClean="0">
                <a:solidFill>
                  <a:srgbClr val="FF0000"/>
                </a:solidFill>
              </a:rPr>
              <a:t>ال</a:t>
            </a:r>
            <a:r>
              <a:rPr lang="ar-SA" sz="2400" b="1" u="sng" dirty="0" smtClean="0">
                <a:solidFill>
                  <a:srgbClr val="FF0000"/>
                </a:solidFill>
              </a:rPr>
              <a:t>مجتمع</a:t>
            </a:r>
            <a:r>
              <a:rPr lang="ar-OM" sz="2400" b="1" u="sng" dirty="0" smtClean="0">
                <a:solidFill>
                  <a:srgbClr val="FF0000"/>
                </a:solidFill>
              </a:rPr>
              <a:t>: </a:t>
            </a:r>
            <a:r>
              <a:rPr lang="ar-SA" sz="2400" dirty="0" smtClean="0"/>
              <a:t>جميع </a:t>
            </a:r>
            <a:r>
              <a:rPr lang="ar-SA" sz="2400" dirty="0" smtClean="0"/>
              <a:t>طلاب وطالبات جامعة السلطان قابوس  والبالغ عددهم (</a:t>
            </a:r>
            <a:r>
              <a:rPr lang="en-US" sz="2400" dirty="0" smtClean="0"/>
              <a:t>15402</a:t>
            </a:r>
            <a:r>
              <a:rPr lang="ar-SA" sz="2400" dirty="0" smtClean="0"/>
              <a:t>) للعام الدراسية  2012/2013. </a:t>
            </a:r>
            <a:endParaRPr lang="ar-OM" sz="2400" dirty="0" smtClean="0"/>
          </a:p>
          <a:p>
            <a:r>
              <a:rPr lang="ar-OM" sz="2400" b="1" u="sng" dirty="0" smtClean="0">
                <a:solidFill>
                  <a:srgbClr val="FF0000"/>
                </a:solidFill>
              </a:rPr>
              <a:t>العينة: </a:t>
            </a:r>
            <a:r>
              <a:rPr lang="ar-SA" sz="2400" dirty="0" smtClean="0"/>
              <a:t>(749</a:t>
            </a:r>
            <a:r>
              <a:rPr lang="ar-SA" sz="2400" dirty="0" smtClean="0"/>
              <a:t>) أي بنسبة (5</a:t>
            </a:r>
            <a:r>
              <a:rPr lang="ar-SA" sz="2400" dirty="0" smtClean="0"/>
              <a:t>%)</a:t>
            </a:r>
            <a:endParaRPr lang="ar-OM" sz="2400" dirty="0" smtClean="0"/>
          </a:p>
          <a:p>
            <a:r>
              <a:rPr lang="ar-OM" sz="2400" b="1" u="sng" dirty="0" smtClean="0">
                <a:solidFill>
                  <a:srgbClr val="FF0000"/>
                </a:solidFill>
              </a:rPr>
              <a:t>العينة الفعلية:</a:t>
            </a:r>
            <a:r>
              <a:rPr lang="ar-OM" sz="2400" dirty="0" smtClean="0"/>
              <a:t> 592 </a:t>
            </a:r>
            <a:r>
              <a:rPr lang="ar-OM" sz="2400" dirty="0" smtClean="0"/>
              <a:t>طالباً </a:t>
            </a:r>
            <a:r>
              <a:rPr lang="ar-OM" sz="2400" dirty="0" smtClean="0"/>
              <a:t>وطالبة</a:t>
            </a:r>
            <a:endParaRPr lang="en-US" sz="2400"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b="1" dirty="0" smtClean="0">
                <a:latin typeface="Times New Roman"/>
                <a:ea typeface="Times New Roman"/>
                <a:cs typeface="Traditional Arabic"/>
              </a:rPr>
              <a:t>التوزيع </a:t>
            </a:r>
            <a:r>
              <a:rPr lang="ar-SA" b="1" dirty="0" err="1" smtClean="0">
                <a:latin typeface="Times New Roman"/>
                <a:ea typeface="Times New Roman"/>
                <a:cs typeface="Traditional Arabic"/>
              </a:rPr>
              <a:t>الديموغرافي</a:t>
            </a:r>
            <a:r>
              <a:rPr lang="ar-SA" b="1" dirty="0" smtClean="0">
                <a:latin typeface="Times New Roman"/>
                <a:ea typeface="Times New Roman"/>
                <a:cs typeface="Traditional Arabic"/>
              </a:rPr>
              <a:t> للعينة الفعلية </a:t>
            </a:r>
            <a:r>
              <a:rPr lang="ar-SA" b="1" dirty="0" smtClean="0">
                <a:latin typeface="Times New Roman"/>
                <a:ea typeface="Times New Roman"/>
                <a:cs typeface="Traditional Arabic"/>
              </a:rPr>
              <a:t>للدراسة</a:t>
            </a:r>
            <a:endParaRPr lang="en-US" dirty="0"/>
          </a:p>
        </p:txBody>
      </p:sp>
      <p:pic>
        <p:nvPicPr>
          <p:cNvPr id="5" name="Chart 3"/>
          <p:cNvPicPr>
            <a:picLocks noChangeArrowheads="1"/>
          </p:cNvPicPr>
          <p:nvPr/>
        </p:nvPicPr>
        <p:blipFill>
          <a:blip r:embed="rId2"/>
          <a:srcRect l="-1268" t="-2943" r="-3650" b="-2422"/>
          <a:stretch>
            <a:fillRect/>
          </a:stretch>
        </p:blipFill>
        <p:spPr bwMode="auto">
          <a:xfrm>
            <a:off x="1643042" y="1500174"/>
            <a:ext cx="6500858" cy="5143536"/>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OM" dirty="0" smtClean="0"/>
              <a:t>أداة </a:t>
            </a:r>
            <a:r>
              <a:rPr lang="ar-OM" dirty="0" smtClean="0"/>
              <a:t>الدراسة</a:t>
            </a:r>
            <a:endParaRPr lang="en-US" dirty="0"/>
          </a:p>
        </p:txBody>
      </p:sp>
      <p:sp>
        <p:nvSpPr>
          <p:cNvPr id="3" name="Content Placeholder 2"/>
          <p:cNvSpPr>
            <a:spLocks noGrp="1"/>
          </p:cNvSpPr>
          <p:nvPr>
            <p:ph idx="1"/>
          </p:nvPr>
        </p:nvSpPr>
        <p:spPr/>
        <p:txBody>
          <a:bodyPr>
            <a:normAutofit fontScale="70000" lnSpcReduction="20000"/>
          </a:bodyPr>
          <a:lstStyle/>
          <a:p>
            <a:r>
              <a:rPr lang="ar-OM" dirty="0" smtClean="0"/>
              <a:t>تم </a:t>
            </a:r>
            <a:r>
              <a:rPr lang="ar-OM" dirty="0" smtClean="0"/>
              <a:t>إعداد </a:t>
            </a:r>
            <a:r>
              <a:rPr lang="ar-OM" dirty="0" err="1" smtClean="0"/>
              <a:t>استبانة</a:t>
            </a:r>
            <a:r>
              <a:rPr lang="ar-OM" dirty="0" smtClean="0"/>
              <a:t>/مقياس:</a:t>
            </a:r>
          </a:p>
          <a:p>
            <a:pPr lvl="1"/>
            <a:r>
              <a:rPr lang="ar-OM" dirty="0" smtClean="0"/>
              <a:t>الأدب </a:t>
            </a:r>
            <a:r>
              <a:rPr lang="ar-OM" dirty="0" smtClean="0"/>
              <a:t>النظري المتعلق بالسمات الريادية </a:t>
            </a:r>
            <a:r>
              <a:rPr lang="ar-OM" dirty="0" smtClean="0"/>
              <a:t>للفرد</a:t>
            </a:r>
          </a:p>
          <a:p>
            <a:pPr lvl="1"/>
            <a:r>
              <a:rPr lang="ar-OM" dirty="0" smtClean="0"/>
              <a:t>مقياس </a:t>
            </a:r>
            <a:r>
              <a:rPr lang="ar-OM" dirty="0" smtClean="0"/>
              <a:t>السمات الريادية </a:t>
            </a:r>
            <a:r>
              <a:rPr lang="ar-OM" dirty="0" smtClean="0"/>
              <a:t>(</a:t>
            </a:r>
            <a:r>
              <a:rPr lang="en-US" dirty="0" err="1" smtClean="0"/>
              <a:t>Mayers</a:t>
            </a:r>
            <a:r>
              <a:rPr lang="en-US" dirty="0" smtClean="0"/>
              <a:t>-Briggs </a:t>
            </a:r>
            <a:r>
              <a:rPr lang="en-US" dirty="0" smtClean="0"/>
              <a:t>Type Indicator (MBTI)) </a:t>
            </a:r>
            <a:endParaRPr lang="ar-OM" dirty="0" smtClean="0"/>
          </a:p>
          <a:p>
            <a:r>
              <a:rPr lang="ar-OM" dirty="0" smtClean="0"/>
              <a:t>الأداة: </a:t>
            </a:r>
          </a:p>
          <a:p>
            <a:pPr lvl="1"/>
            <a:r>
              <a:rPr lang="ar-OM" dirty="0" smtClean="0"/>
              <a:t>القسم الأول: بيانات </a:t>
            </a:r>
            <a:r>
              <a:rPr lang="ar-OM" dirty="0" smtClean="0"/>
              <a:t>عامة </a:t>
            </a:r>
            <a:endParaRPr lang="ar-OM" dirty="0" smtClean="0"/>
          </a:p>
          <a:p>
            <a:pPr lvl="1"/>
            <a:r>
              <a:rPr lang="ar-OM" dirty="0" smtClean="0"/>
              <a:t>القسم الثاني: (</a:t>
            </a:r>
            <a:r>
              <a:rPr lang="ar-OM" dirty="0" smtClean="0"/>
              <a:t>65) فقرة متصلة بالسمات الريادية للفرد التي سيتم قياسها من خلال الدرجة التي يحصل عليها المستجيب والتي تعبر عن مستوى المهارات الريادية التي </a:t>
            </a:r>
            <a:r>
              <a:rPr lang="ar-OM" dirty="0" smtClean="0"/>
              <a:t>يمتلكها </a:t>
            </a:r>
          </a:p>
          <a:p>
            <a:r>
              <a:rPr lang="ar-SA" dirty="0" smtClean="0"/>
              <a:t>صدق الأداة </a:t>
            </a:r>
            <a:r>
              <a:rPr lang="ar-SA" dirty="0" smtClean="0"/>
              <a:t>وثباتها</a:t>
            </a:r>
            <a:r>
              <a:rPr lang="ar-OM" dirty="0" smtClean="0"/>
              <a:t>:</a:t>
            </a:r>
            <a:endParaRPr lang="en-US" sz="2400" dirty="0" smtClean="0"/>
          </a:p>
          <a:p>
            <a:pPr lvl="1"/>
            <a:r>
              <a:rPr lang="ar-OM" dirty="0" err="1" smtClean="0"/>
              <a:t>ال</a:t>
            </a:r>
            <a:r>
              <a:rPr lang="ar-SA" dirty="0" smtClean="0"/>
              <a:t>صدق</a:t>
            </a:r>
            <a:r>
              <a:rPr lang="ar-OM" dirty="0" smtClean="0"/>
              <a:t>: </a:t>
            </a:r>
            <a:r>
              <a:rPr lang="ar-SA" dirty="0" smtClean="0"/>
              <a:t>عرضها </a:t>
            </a:r>
            <a:r>
              <a:rPr lang="ar-SA" dirty="0" smtClean="0"/>
              <a:t>على لجنة من المحكمين في الإدارة التربوية والتربية وعلم </a:t>
            </a:r>
            <a:r>
              <a:rPr lang="ar-SA" dirty="0" smtClean="0"/>
              <a:t>النفس</a:t>
            </a:r>
            <a:endParaRPr lang="ar-OM" dirty="0" smtClean="0"/>
          </a:p>
          <a:p>
            <a:pPr lvl="1"/>
            <a:r>
              <a:rPr lang="ar-OM" dirty="0" err="1" smtClean="0"/>
              <a:t>ال</a:t>
            </a:r>
            <a:r>
              <a:rPr lang="ar-SA" dirty="0" smtClean="0"/>
              <a:t>ثبات</a:t>
            </a:r>
            <a:r>
              <a:rPr lang="ar-OM" dirty="0" smtClean="0"/>
              <a:t>: </a:t>
            </a:r>
            <a:r>
              <a:rPr lang="ar-SA" dirty="0" smtClean="0"/>
              <a:t>معامل </a:t>
            </a:r>
            <a:r>
              <a:rPr lang="ar-SA" dirty="0" smtClean="0"/>
              <a:t>أل</a:t>
            </a:r>
            <a:r>
              <a:rPr lang="ar-OM" dirty="0" smtClean="0"/>
              <a:t>فا-</a:t>
            </a:r>
            <a:r>
              <a:rPr lang="ar-OM" dirty="0" err="1" smtClean="0"/>
              <a:t>كرونباخ</a:t>
            </a:r>
            <a:r>
              <a:rPr lang="ar-OM" dirty="0" smtClean="0"/>
              <a:t> (</a:t>
            </a:r>
            <a:r>
              <a:rPr lang="en-US" dirty="0" err="1" smtClean="0"/>
              <a:t>Chronbach</a:t>
            </a:r>
            <a:r>
              <a:rPr lang="en-US" dirty="0" smtClean="0"/>
              <a:t> -Alpha</a:t>
            </a:r>
            <a:r>
              <a:rPr lang="ar-OM" dirty="0" smtClean="0"/>
              <a:t>) للاتساق الداخلي لجميع مجالات الدراسة وبلغ </a:t>
            </a:r>
            <a:r>
              <a:rPr lang="ar-OM" dirty="0" smtClean="0"/>
              <a:t>أكثر من (0.96).</a:t>
            </a:r>
            <a:endParaRPr lang="en-US" sz="2400" dirty="0" smtClean="0"/>
          </a:p>
        </p:txBody>
      </p:sp>
      <p:pic>
        <p:nvPicPr>
          <p:cNvPr id="1026" name="Picture 2" descr="https://encrypted-tbn0.gstatic.com/images?q=tbn:ANd9GcSlLFNUgk7puJFiSu_kFZK0mlFjLR4ZInCtFoEo6GOT6gKWSAeK"/>
          <p:cNvPicPr>
            <a:picLocks noChangeAspect="1" noChangeArrowheads="1"/>
          </p:cNvPicPr>
          <p:nvPr/>
        </p:nvPicPr>
        <p:blipFill>
          <a:blip r:embed="rId2"/>
          <a:srcRect/>
          <a:stretch>
            <a:fillRect/>
          </a:stretch>
        </p:blipFill>
        <p:spPr bwMode="auto">
          <a:xfrm>
            <a:off x="0" y="642918"/>
            <a:ext cx="1714465" cy="222881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b="1" dirty="0" smtClean="0">
                <a:solidFill>
                  <a:srgbClr val="FF0000"/>
                </a:solidFill>
              </a:rPr>
              <a:t>نتائج </a:t>
            </a:r>
            <a:r>
              <a:rPr lang="ar-OM" b="1" dirty="0" smtClean="0">
                <a:solidFill>
                  <a:srgbClr val="FF0000"/>
                </a:solidFill>
              </a:rPr>
              <a:t>الدراسة: </a:t>
            </a:r>
            <a:r>
              <a:rPr lang="ar-OM" dirty="0" smtClean="0"/>
              <a:t>السؤال الأول: </a:t>
            </a:r>
            <a:br>
              <a:rPr lang="ar-OM" dirty="0" smtClean="0"/>
            </a:br>
            <a:r>
              <a:rPr lang="ar-OM" sz="4000" b="0" dirty="0" smtClean="0"/>
              <a:t>العلاقة </a:t>
            </a:r>
            <a:r>
              <a:rPr lang="ar-OM" sz="4000" b="0" dirty="0" smtClean="0"/>
              <a:t>بين </a:t>
            </a:r>
            <a:r>
              <a:rPr lang="ar-OM" sz="4000" b="0" dirty="0" err="1" smtClean="0"/>
              <a:t>الريادة</a:t>
            </a:r>
            <a:r>
              <a:rPr lang="ar-OM" sz="4000" b="0" dirty="0" smtClean="0"/>
              <a:t> وعملية اتخاذ القرار  </a:t>
            </a:r>
            <a:r>
              <a:rPr lang="ar-OM" sz="4000" b="0" dirty="0" smtClean="0"/>
              <a:t>المهني</a:t>
            </a:r>
            <a:endParaRPr lang="en-US" sz="4000" b="0" dirty="0"/>
          </a:p>
        </p:txBody>
      </p:sp>
      <p:sp>
        <p:nvSpPr>
          <p:cNvPr id="3" name="Content Placeholder 2"/>
          <p:cNvSpPr>
            <a:spLocks noGrp="1"/>
          </p:cNvSpPr>
          <p:nvPr>
            <p:ph idx="1"/>
          </p:nvPr>
        </p:nvSpPr>
        <p:spPr>
          <a:xfrm>
            <a:off x="0" y="1500174"/>
            <a:ext cx="8715404" cy="5357826"/>
          </a:xfrm>
        </p:spPr>
        <p:txBody>
          <a:bodyPr>
            <a:normAutofit fontScale="62500" lnSpcReduction="20000"/>
          </a:bodyPr>
          <a:lstStyle/>
          <a:p>
            <a:r>
              <a:rPr lang="ar-OM" b="1" dirty="0" smtClean="0">
                <a:solidFill>
                  <a:srgbClr val="C00000"/>
                </a:solidFill>
              </a:rPr>
              <a:t>هناك </a:t>
            </a:r>
            <a:r>
              <a:rPr lang="ar-OM" b="1" dirty="0" smtClean="0">
                <a:solidFill>
                  <a:srgbClr val="C00000"/>
                </a:solidFill>
              </a:rPr>
              <a:t>علاقة وثيقة بينهما </a:t>
            </a:r>
            <a:r>
              <a:rPr lang="ar-OM" b="1" dirty="0" err="1" smtClean="0">
                <a:solidFill>
                  <a:srgbClr val="C00000"/>
                </a:solidFill>
              </a:rPr>
              <a:t>الريادة</a:t>
            </a:r>
            <a:r>
              <a:rPr lang="ar-OM" b="1" dirty="0" smtClean="0">
                <a:solidFill>
                  <a:srgbClr val="C00000"/>
                </a:solidFill>
              </a:rPr>
              <a:t> وعملية اتخاذ القرار  </a:t>
            </a:r>
            <a:r>
              <a:rPr lang="ar-OM" b="1" dirty="0" smtClean="0">
                <a:solidFill>
                  <a:srgbClr val="C00000"/>
                </a:solidFill>
              </a:rPr>
              <a:t>المهني: </a:t>
            </a:r>
            <a:endParaRPr lang="en-US" b="1" dirty="0" smtClean="0">
              <a:solidFill>
                <a:srgbClr val="C00000"/>
              </a:solidFill>
            </a:endParaRPr>
          </a:p>
          <a:p>
            <a:r>
              <a:rPr lang="ar-SA" dirty="0" smtClean="0">
                <a:solidFill>
                  <a:srgbClr val="0070C0"/>
                </a:solidFill>
              </a:rPr>
              <a:t>معظم المدارس الفلسفية اتفقت على أن تعريف الريادة هو ما يمتلكه الفرد من سمات شخصية يتميز بالثقة العالية والرغبة في النمو ويمتلك القدرة على البحث عن أفضل الفرص خاصة تلك التي تتميز بالتحدي واتخاذ القرارات بشأنها.</a:t>
            </a:r>
            <a:endParaRPr lang="en-US" dirty="0" smtClean="0">
              <a:solidFill>
                <a:srgbClr val="0070C0"/>
              </a:solidFill>
            </a:endParaRPr>
          </a:p>
          <a:p>
            <a:r>
              <a:rPr lang="ar-SA" dirty="0" smtClean="0"/>
              <a:t>عملية </a:t>
            </a:r>
            <a:r>
              <a:rPr lang="ar-SA" dirty="0" smtClean="0"/>
              <a:t>اتخاذ القرار المهني هي </a:t>
            </a:r>
            <a:r>
              <a:rPr lang="ar-SA" dirty="0" err="1" smtClean="0"/>
              <a:t>ايضا</a:t>
            </a:r>
            <a:r>
              <a:rPr lang="ar-SA" dirty="0" smtClean="0"/>
              <a:t> ترتبط </a:t>
            </a:r>
            <a:r>
              <a:rPr lang="ar-SA" dirty="0" err="1" smtClean="0"/>
              <a:t>بالريادة</a:t>
            </a:r>
            <a:r>
              <a:rPr lang="ar-SA" dirty="0" smtClean="0"/>
              <a:t> كون </a:t>
            </a:r>
            <a:r>
              <a:rPr lang="ar-SA" dirty="0" err="1" smtClean="0"/>
              <a:t>ان</a:t>
            </a:r>
            <a:r>
              <a:rPr lang="ar-SA" dirty="0" smtClean="0"/>
              <a:t> اتخاذ القرار يرتبط بعوامل عديدة تجمع بين المؤثرات النفسية والمعرفية والعقلية والاجتماعية </a:t>
            </a:r>
            <a:r>
              <a:rPr lang="ar-SA" dirty="0" smtClean="0"/>
              <a:t>والجسمية</a:t>
            </a:r>
            <a:endParaRPr lang="en-US" dirty="0" smtClean="0"/>
          </a:p>
          <a:p>
            <a:r>
              <a:rPr lang="ar-SA" dirty="0" smtClean="0">
                <a:solidFill>
                  <a:srgbClr val="0070C0"/>
                </a:solidFill>
              </a:rPr>
              <a:t>لعوامل </a:t>
            </a:r>
            <a:r>
              <a:rPr lang="ar-SA" dirty="0" smtClean="0">
                <a:solidFill>
                  <a:srgbClr val="0070C0"/>
                </a:solidFill>
              </a:rPr>
              <a:t>التعليم وللبيئة </a:t>
            </a:r>
            <a:r>
              <a:rPr lang="ar-SA" dirty="0" smtClean="0">
                <a:solidFill>
                  <a:srgbClr val="0070C0"/>
                </a:solidFill>
              </a:rPr>
              <a:t>الأسرية </a:t>
            </a:r>
            <a:r>
              <a:rPr lang="ar-SA" dirty="0" smtClean="0">
                <a:solidFill>
                  <a:srgbClr val="0070C0"/>
                </a:solidFill>
              </a:rPr>
              <a:t>اثر كبير في عملية اتخاذ القرار المهني </a:t>
            </a:r>
            <a:r>
              <a:rPr lang="ar-SA" dirty="0" smtClean="0">
                <a:solidFill>
                  <a:srgbClr val="0070C0"/>
                </a:solidFill>
              </a:rPr>
              <a:t>إلى </a:t>
            </a:r>
            <a:r>
              <a:rPr lang="ar-SA" dirty="0" smtClean="0">
                <a:solidFill>
                  <a:srgbClr val="0070C0"/>
                </a:solidFill>
              </a:rPr>
              <a:t>جانب عامل اكتشاف الذات وتقديرها وعامل </a:t>
            </a:r>
            <a:r>
              <a:rPr lang="ar-SA" dirty="0" smtClean="0">
                <a:solidFill>
                  <a:srgbClr val="0070C0"/>
                </a:solidFill>
              </a:rPr>
              <a:t>إدراك </a:t>
            </a:r>
            <a:r>
              <a:rPr lang="ar-SA" dirty="0" smtClean="0">
                <a:solidFill>
                  <a:srgbClr val="0070C0"/>
                </a:solidFill>
              </a:rPr>
              <a:t>قيم العمل</a:t>
            </a:r>
            <a:endParaRPr lang="en-US" dirty="0" smtClean="0">
              <a:solidFill>
                <a:srgbClr val="0070C0"/>
              </a:solidFill>
            </a:endParaRPr>
          </a:p>
          <a:p>
            <a:r>
              <a:rPr lang="ar-SA" dirty="0" smtClean="0"/>
              <a:t>العلاقة </a:t>
            </a:r>
            <a:r>
              <a:rPr lang="ar-SA" dirty="0" smtClean="0"/>
              <a:t>بين الريادة والتوجيه </a:t>
            </a:r>
            <a:r>
              <a:rPr lang="ar-SA" dirty="0" smtClean="0"/>
              <a:t>المهني</a:t>
            </a:r>
            <a:r>
              <a:rPr lang="ar-OM" dirty="0" smtClean="0"/>
              <a:t>:</a:t>
            </a:r>
            <a:r>
              <a:rPr lang="ar-SA" dirty="0" smtClean="0"/>
              <a:t> </a:t>
            </a:r>
            <a:r>
              <a:rPr lang="ar-OM" dirty="0" smtClean="0"/>
              <a:t>تهدف</a:t>
            </a:r>
            <a:r>
              <a:rPr lang="ar-SA" dirty="0" smtClean="0"/>
              <a:t> </a:t>
            </a:r>
            <a:r>
              <a:rPr lang="ar-SA" dirty="0" smtClean="0"/>
              <a:t>عملية التوجيه المهني </a:t>
            </a:r>
            <a:r>
              <a:rPr lang="ar-SA" dirty="0" smtClean="0"/>
              <a:t>تسهيل </a:t>
            </a:r>
            <a:r>
              <a:rPr lang="ar-SA" dirty="0" smtClean="0"/>
              <a:t>عملية الانتقال من المؤسسة التعليمية </a:t>
            </a:r>
            <a:r>
              <a:rPr lang="ar-SA" dirty="0" smtClean="0"/>
              <a:t>إلى </a:t>
            </a:r>
            <a:r>
              <a:rPr lang="ar-SA" dirty="0" smtClean="0"/>
              <a:t>بيئة </a:t>
            </a:r>
            <a:r>
              <a:rPr lang="ar-SA" dirty="0" smtClean="0"/>
              <a:t>العمل</a:t>
            </a:r>
            <a:r>
              <a:rPr lang="ar-OM" dirty="0" smtClean="0"/>
              <a:t> </a:t>
            </a:r>
            <a:r>
              <a:rPr lang="ar-OM" dirty="0" smtClean="0"/>
              <a:t>و</a:t>
            </a:r>
            <a:r>
              <a:rPr lang="ar-SA" dirty="0" smtClean="0"/>
              <a:t>مساعدة </a:t>
            </a:r>
            <a:r>
              <a:rPr lang="ar-SA" dirty="0" smtClean="0"/>
              <a:t>الفرد في اختيار مهنة تناسبه من خلال تقديم النصح والإرشاد </a:t>
            </a:r>
            <a:endParaRPr lang="en-US" dirty="0" smtClean="0"/>
          </a:p>
          <a:p>
            <a:r>
              <a:rPr lang="ar-SA" dirty="0" smtClean="0">
                <a:solidFill>
                  <a:srgbClr val="0070C0"/>
                </a:solidFill>
              </a:rPr>
              <a:t>أهمية </a:t>
            </a:r>
            <a:r>
              <a:rPr lang="ar-SA" dirty="0" smtClean="0">
                <a:solidFill>
                  <a:srgbClr val="0070C0"/>
                </a:solidFill>
              </a:rPr>
              <a:t>نشر ثقافة الريادة والكشف عن مدة امتلاك طلبة الجامعة على المهارات الريادية وأهمية العمل على تنميتها </a:t>
            </a:r>
            <a:r>
              <a:rPr lang="ar-SA" dirty="0" smtClean="0">
                <a:solidFill>
                  <a:srgbClr val="0070C0"/>
                </a:solidFill>
              </a:rPr>
              <a:t>والقيام </a:t>
            </a:r>
            <a:r>
              <a:rPr lang="ar-SA" dirty="0" smtClean="0">
                <a:solidFill>
                  <a:srgbClr val="0070C0"/>
                </a:solidFill>
              </a:rPr>
              <a:t>على دمجها في المقررات الدراسية سواء </a:t>
            </a:r>
            <a:r>
              <a:rPr lang="ar-SA" dirty="0" smtClean="0">
                <a:solidFill>
                  <a:srgbClr val="0070C0"/>
                </a:solidFill>
              </a:rPr>
              <a:t>إجبارية أو </a:t>
            </a:r>
            <a:r>
              <a:rPr lang="ar-SA" dirty="0" smtClean="0">
                <a:solidFill>
                  <a:srgbClr val="0070C0"/>
                </a:solidFill>
              </a:rPr>
              <a:t>اختيارية </a:t>
            </a:r>
            <a:r>
              <a:rPr lang="ar-OM" dirty="0" smtClean="0">
                <a:solidFill>
                  <a:srgbClr val="0070C0"/>
                </a:solidFill>
              </a:rPr>
              <a:t>و</a:t>
            </a:r>
            <a:r>
              <a:rPr lang="ar-SA" dirty="0" smtClean="0">
                <a:solidFill>
                  <a:srgbClr val="0070C0"/>
                </a:solidFill>
              </a:rPr>
              <a:t>استراتيجيات </a:t>
            </a:r>
            <a:r>
              <a:rPr lang="ar-SA" dirty="0" smtClean="0">
                <a:solidFill>
                  <a:srgbClr val="0070C0"/>
                </a:solidFill>
              </a:rPr>
              <a:t>التعلم المبني على المشاريع والمهارات الريادية </a:t>
            </a:r>
            <a:r>
              <a:rPr lang="ar-SA" dirty="0" smtClean="0">
                <a:solidFill>
                  <a:srgbClr val="0070C0"/>
                </a:solidFill>
              </a:rPr>
              <a:t>الأساسية </a:t>
            </a:r>
            <a:endParaRPr lang="en-US" dirty="0" smtClean="0">
              <a:solidFill>
                <a:srgbClr val="0070C0"/>
              </a:solidFill>
            </a:endParaRPr>
          </a:p>
        </p:txBody>
      </p:sp>
    </p:spTree>
  </p:cSld>
  <p:clrMapOvr>
    <a:masterClrMapping/>
  </p:clrMapOvr>
</p:sld>
</file>

<file path=ppt/theme/theme1.xml><?xml version="1.0" encoding="utf-8"?>
<a:theme xmlns:a="http://schemas.openxmlformats.org/drawingml/2006/main" name="سمة Office">
  <a:themeElements>
    <a:clrScheme name="Custom 1">
      <a:dk1>
        <a:srgbClr val="FFFFFF"/>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TotalTime>
  <Words>1148</Words>
  <PresentationFormat>On-screen Show (4:3)</PresentationFormat>
  <Paragraphs>276</Paragraphs>
  <Slides>19</Slides>
  <Notes>2</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سمة Office</vt:lpstr>
      <vt:lpstr>درجة امتلاك طلبة جامعة السلطان قابوس للمهارات الريادية من وجهة نظرهم </vt:lpstr>
      <vt:lpstr>مقدمة</vt:lpstr>
      <vt:lpstr>مفهوم الريادة واتخاذ القرار المهني</vt:lpstr>
      <vt:lpstr>التعريف الإجرائي للريادة</vt:lpstr>
      <vt:lpstr>أسئلة الدراسة</vt:lpstr>
      <vt:lpstr>مجتمع الدراسة وعينتها</vt:lpstr>
      <vt:lpstr>التوزيع الديموغرافي للعينة الفعلية للدراسة</vt:lpstr>
      <vt:lpstr>أداة الدراسة</vt:lpstr>
      <vt:lpstr>نتائج الدراسة: السؤال الأول:  العلاقة بين الريادة وعملية اتخاذ القرار  المهني</vt:lpstr>
      <vt:lpstr>Slide 10</vt:lpstr>
      <vt:lpstr>Slide 11</vt:lpstr>
      <vt:lpstr>نتائج الدراسة: السؤال الثاني:  درجة امتلاك طلبة جامعة السلطان قابوس للمهارات الريادية</vt:lpstr>
      <vt:lpstr>نتائج الدراسة: السؤال الثاني:  درجة امتلاك طلبة جامعة السلطان قابوس للمهارات الريادية</vt:lpstr>
      <vt:lpstr>نتائج الدراسة: السؤال الثاني:   المتوسطات الحسابية والانحرافات المعيارية لتقديرات العينة على فقرات محور مهارات ريادية  شخصية </vt:lpstr>
      <vt:lpstr>نتائج الدراسة: السؤال الثاني:   المتوسطات الحسابية والانحرافات المعيارية لتقديرات العينة على فقرات محور مهارات ريادية قيادية</vt:lpstr>
      <vt:lpstr>نتائج الدراسة: السؤال الثاني:   المتوسطات الحسابية والانحرافات المعيارية لتقديرات العينة على فقرات محور مهارات ريادية إدارية</vt:lpstr>
      <vt:lpstr>نتائج الدراسة: السؤال الثاني:   المتوسطات الحسابية والانحرافات المعيارية لتقديرات العينة على فقرات محور مهارات ريادية تقنية وفنية</vt:lpstr>
      <vt:lpstr>التوصيات والمقترحات</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درجة امتلاك طلبة جامعة السلطان قابوس للمهارات الريادية من وجهة نظرهم </dc:title>
  <dc:creator>Aisha</dc:creator>
  <cp:lastModifiedBy>hp</cp:lastModifiedBy>
  <cp:revision>18</cp:revision>
  <dcterms:created xsi:type="dcterms:W3CDTF">2014-09-21T03:45:17Z</dcterms:created>
  <dcterms:modified xsi:type="dcterms:W3CDTF">2014-09-22T02:50:05Z</dcterms:modified>
</cp:coreProperties>
</file>